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26"/>
  </p:notesMasterIdLst>
  <p:handoutMasterIdLst>
    <p:handoutMasterId r:id="rId27"/>
  </p:handoutMasterIdLst>
  <p:sldIdLst>
    <p:sldId id="621" r:id="rId3"/>
    <p:sldId id="629" r:id="rId4"/>
    <p:sldId id="441" r:id="rId5"/>
    <p:sldId id="588" r:id="rId6"/>
    <p:sldId id="589" r:id="rId7"/>
    <p:sldId id="642" r:id="rId8"/>
    <p:sldId id="450" r:id="rId9"/>
    <p:sldId id="632" r:id="rId10"/>
    <p:sldId id="575" r:id="rId11"/>
    <p:sldId id="568" r:id="rId12"/>
    <p:sldId id="498" r:id="rId13"/>
    <p:sldId id="633" r:id="rId14"/>
    <p:sldId id="601" r:id="rId15"/>
    <p:sldId id="566" r:id="rId16"/>
    <p:sldId id="602" r:id="rId17"/>
    <p:sldId id="565" r:id="rId18"/>
    <p:sldId id="620" r:id="rId19"/>
    <p:sldId id="645" r:id="rId20"/>
    <p:sldId id="564" r:id="rId21"/>
    <p:sldId id="649" r:id="rId22"/>
    <p:sldId id="587" r:id="rId23"/>
    <p:sldId id="648" r:id="rId24"/>
    <p:sldId id="586" r:id="rId25"/>
  </p:sldIdLst>
  <p:sldSz cx="9144000" cy="6858000" type="screen4x3"/>
  <p:notesSz cx="6723063" cy="9853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userDrawn="1">
          <p15:clr>
            <a:srgbClr val="A4A3A4"/>
          </p15:clr>
        </p15:guide>
        <p15:guide id="2" pos="1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th Wharton" initials="EW" lastIdx="7" clrIdx="4">
    <p:extLst>
      <p:ext uri="{19B8F6BF-5375-455C-9EA6-DF929625EA0E}">
        <p15:presenceInfo xmlns:p15="http://schemas.microsoft.com/office/powerpoint/2012/main" userId="Edith Wharton" providerId="None"/>
      </p:ext>
    </p:extLst>
  </p:cmAuthor>
  <p:cmAuthor id="2" name="Faouzia Bousmah" initials="FB" lastIdx="5" clrIdx="1">
    <p:extLst>
      <p:ext uri="{19B8F6BF-5375-455C-9EA6-DF929625EA0E}">
        <p15:presenceInfo xmlns:p15="http://schemas.microsoft.com/office/powerpoint/2012/main" userId="Faouzia Bousmah" providerId="None"/>
      </p:ext>
    </p:extLst>
  </p:cmAuthor>
  <p:cmAuthor id="3" name="Quentin Alligand" initials="QA" lastIdx="2" clrIdx="2">
    <p:extLst>
      <p:ext uri="{19B8F6BF-5375-455C-9EA6-DF929625EA0E}">
        <p15:presenceInfo xmlns:p15="http://schemas.microsoft.com/office/powerpoint/2012/main" userId="Quentin Alligand" providerId="None"/>
      </p:ext>
    </p:extLst>
  </p:cmAuthor>
  <p:cmAuthor id="4" name="Pierre Privat" initials="PP" lastIdx="8" clrIdx="3">
    <p:extLst>
      <p:ext uri="{19B8F6BF-5375-455C-9EA6-DF929625EA0E}">
        <p15:presenceInfo xmlns:p15="http://schemas.microsoft.com/office/powerpoint/2012/main" userId="Pierre Priva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6A9EEA"/>
    <a:srgbClr val="B85F58"/>
    <a:srgbClr val="846A56"/>
    <a:srgbClr val="FFFFCC"/>
    <a:srgbClr val="2296DE"/>
    <a:srgbClr val="6BB9E9"/>
    <a:srgbClr val="FFCCFF"/>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67" autoAdjust="0"/>
    <p:restoredTop sz="94343" autoAdjust="0"/>
  </p:normalViewPr>
  <p:slideViewPr>
    <p:cSldViewPr snapToGrid="0" showGuides="1">
      <p:cViewPr varScale="1">
        <p:scale>
          <a:sx n="69" d="100"/>
          <a:sy n="69" d="100"/>
        </p:scale>
        <p:origin x="990" y="78"/>
      </p:cViewPr>
      <p:guideLst>
        <p:guide orient="horz" pos="210"/>
        <p:guide pos="181"/>
      </p:guideLst>
    </p:cSldViewPr>
  </p:slideViewPr>
  <p:notesTextViewPr>
    <p:cViewPr>
      <p:scale>
        <a:sx n="3" d="2"/>
        <a:sy n="3" d="2"/>
      </p:scale>
      <p:origin x="0" y="0"/>
    </p:cViewPr>
  </p:notesTextViewPr>
  <p:sorterViewPr>
    <p:cViewPr>
      <p:scale>
        <a:sx n="100" d="100"/>
        <a:sy n="100" d="100"/>
      </p:scale>
      <p:origin x="0" y="-546"/>
    </p:cViewPr>
  </p:sorterViewPr>
  <p:notesViewPr>
    <p:cSldViewPr snapToGrid="0" showGuides="1">
      <p:cViewPr varScale="1">
        <p:scale>
          <a:sx n="79" d="100"/>
          <a:sy n="79" d="100"/>
        </p:scale>
        <p:origin x="397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02C051A-353C-4EB7-BFA3-0316EBF4FE5D}"/>
              </a:ext>
            </a:extLst>
          </p:cNvPr>
          <p:cNvSpPr>
            <a:spLocks noGrp="1"/>
          </p:cNvSpPr>
          <p:nvPr>
            <p:ph type="hdr" sz="quarter"/>
          </p:nvPr>
        </p:nvSpPr>
        <p:spPr>
          <a:xfrm>
            <a:off x="1" y="0"/>
            <a:ext cx="2913327" cy="494392"/>
          </a:xfrm>
          <a:prstGeom prst="rect">
            <a:avLst/>
          </a:prstGeom>
        </p:spPr>
        <p:txBody>
          <a:bodyPr vert="horz" lIns="94704" tIns="47353" rIns="94704" bIns="47353"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ED0019D-3483-4E73-9F8D-156199669764}"/>
              </a:ext>
            </a:extLst>
          </p:cNvPr>
          <p:cNvSpPr>
            <a:spLocks noGrp="1"/>
          </p:cNvSpPr>
          <p:nvPr>
            <p:ph type="dt" sz="quarter" idx="1"/>
          </p:nvPr>
        </p:nvSpPr>
        <p:spPr>
          <a:xfrm>
            <a:off x="3808182" y="0"/>
            <a:ext cx="2913327" cy="494392"/>
          </a:xfrm>
          <a:prstGeom prst="rect">
            <a:avLst/>
          </a:prstGeom>
        </p:spPr>
        <p:txBody>
          <a:bodyPr vert="horz" lIns="94704" tIns="47353" rIns="94704" bIns="47353" rtlCol="0"/>
          <a:lstStyle>
            <a:lvl1pPr algn="r">
              <a:defRPr sz="1200"/>
            </a:lvl1pPr>
          </a:lstStyle>
          <a:p>
            <a:fld id="{B6AE9882-9EF6-4B28-8994-6AC48E010BCD}" type="datetimeFigureOut">
              <a:rPr lang="fr-FR" smtClean="0"/>
              <a:t>30/09/2022</a:t>
            </a:fld>
            <a:endParaRPr lang="fr-FR"/>
          </a:p>
        </p:txBody>
      </p:sp>
      <p:sp>
        <p:nvSpPr>
          <p:cNvPr id="4" name="Espace réservé du pied de page 3">
            <a:extLst>
              <a:ext uri="{FF2B5EF4-FFF2-40B4-BE49-F238E27FC236}">
                <a16:creationId xmlns:a16="http://schemas.microsoft.com/office/drawing/2014/main" id="{93608B04-7DBE-4987-A187-0F4D7442B6FF}"/>
              </a:ext>
            </a:extLst>
          </p:cNvPr>
          <p:cNvSpPr>
            <a:spLocks noGrp="1"/>
          </p:cNvSpPr>
          <p:nvPr>
            <p:ph type="ftr" sz="quarter" idx="2"/>
          </p:nvPr>
        </p:nvSpPr>
        <p:spPr>
          <a:xfrm>
            <a:off x="1" y="9359225"/>
            <a:ext cx="2913327" cy="494391"/>
          </a:xfrm>
          <a:prstGeom prst="rect">
            <a:avLst/>
          </a:prstGeom>
        </p:spPr>
        <p:txBody>
          <a:bodyPr vert="horz" lIns="94704" tIns="47353" rIns="94704" bIns="47353"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5BA54F2-5870-4681-9431-503EA233A8AA}"/>
              </a:ext>
            </a:extLst>
          </p:cNvPr>
          <p:cNvSpPr>
            <a:spLocks noGrp="1"/>
          </p:cNvSpPr>
          <p:nvPr>
            <p:ph type="sldNum" sz="quarter" idx="3"/>
          </p:nvPr>
        </p:nvSpPr>
        <p:spPr>
          <a:xfrm>
            <a:off x="3808182" y="9359225"/>
            <a:ext cx="2913327" cy="494391"/>
          </a:xfrm>
          <a:prstGeom prst="rect">
            <a:avLst/>
          </a:prstGeom>
        </p:spPr>
        <p:txBody>
          <a:bodyPr vert="horz" lIns="94704" tIns="47353" rIns="94704" bIns="47353" rtlCol="0" anchor="b"/>
          <a:lstStyle>
            <a:lvl1pPr algn="r">
              <a:defRPr sz="1200"/>
            </a:lvl1pPr>
          </a:lstStyle>
          <a:p>
            <a:fld id="{74A4AEC2-9A24-4810-87C5-82BFB9403ED7}" type="slidenum">
              <a:rPr lang="fr-FR" smtClean="0"/>
              <a:t>‹N°›</a:t>
            </a:fld>
            <a:endParaRPr lang="fr-FR"/>
          </a:p>
        </p:txBody>
      </p:sp>
    </p:spTree>
    <p:extLst>
      <p:ext uri="{BB962C8B-B14F-4D97-AF65-F5344CB8AC3E}">
        <p14:creationId xmlns:p14="http://schemas.microsoft.com/office/powerpoint/2010/main" val="314310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13327" cy="494392"/>
          </a:xfrm>
          <a:prstGeom prst="rect">
            <a:avLst/>
          </a:prstGeom>
        </p:spPr>
        <p:txBody>
          <a:bodyPr vert="horz" lIns="94704" tIns="47353" rIns="94704" bIns="47353" rtlCol="0"/>
          <a:lstStyle>
            <a:lvl1pPr algn="l">
              <a:defRPr sz="1200"/>
            </a:lvl1pPr>
          </a:lstStyle>
          <a:p>
            <a:endParaRPr lang="fr-FR"/>
          </a:p>
        </p:txBody>
      </p:sp>
      <p:sp>
        <p:nvSpPr>
          <p:cNvPr id="3" name="Espace réservé de la date 2"/>
          <p:cNvSpPr>
            <a:spLocks noGrp="1"/>
          </p:cNvSpPr>
          <p:nvPr>
            <p:ph type="dt" idx="1"/>
          </p:nvPr>
        </p:nvSpPr>
        <p:spPr>
          <a:xfrm>
            <a:off x="3808182" y="0"/>
            <a:ext cx="2913327" cy="494392"/>
          </a:xfrm>
          <a:prstGeom prst="rect">
            <a:avLst/>
          </a:prstGeom>
        </p:spPr>
        <p:txBody>
          <a:bodyPr vert="horz" lIns="94704" tIns="47353" rIns="94704" bIns="47353" rtlCol="0"/>
          <a:lstStyle>
            <a:lvl1pPr algn="r">
              <a:defRPr sz="1200"/>
            </a:lvl1pPr>
          </a:lstStyle>
          <a:p>
            <a:fld id="{22416F87-77C4-4AA8-A64F-64FE07010A10}" type="datetimeFigureOut">
              <a:rPr lang="fr-FR" smtClean="0"/>
              <a:t>30/09/2022</a:t>
            </a:fld>
            <a:endParaRPr lang="fr-FR"/>
          </a:p>
        </p:txBody>
      </p:sp>
      <p:sp>
        <p:nvSpPr>
          <p:cNvPr id="4" name="Espace réservé de l'image des diapositives 3"/>
          <p:cNvSpPr>
            <a:spLocks noGrp="1" noRot="1" noChangeAspect="1"/>
          </p:cNvSpPr>
          <p:nvPr>
            <p:ph type="sldImg" idx="2"/>
          </p:nvPr>
        </p:nvSpPr>
        <p:spPr>
          <a:xfrm>
            <a:off x="1144588" y="1231900"/>
            <a:ext cx="4433887" cy="3325813"/>
          </a:xfrm>
          <a:prstGeom prst="rect">
            <a:avLst/>
          </a:prstGeom>
          <a:noFill/>
          <a:ln w="12700">
            <a:solidFill>
              <a:prstClr val="black"/>
            </a:solidFill>
          </a:ln>
        </p:spPr>
        <p:txBody>
          <a:bodyPr vert="horz" lIns="94704" tIns="47353" rIns="94704" bIns="47353" rtlCol="0" anchor="ctr"/>
          <a:lstStyle/>
          <a:p>
            <a:endParaRPr lang="fr-FR"/>
          </a:p>
        </p:txBody>
      </p:sp>
      <p:sp>
        <p:nvSpPr>
          <p:cNvPr id="5" name="Espace réservé des notes 4"/>
          <p:cNvSpPr>
            <a:spLocks noGrp="1"/>
          </p:cNvSpPr>
          <p:nvPr>
            <p:ph type="body" sz="quarter" idx="3"/>
          </p:nvPr>
        </p:nvSpPr>
        <p:spPr>
          <a:xfrm>
            <a:off x="672307" y="4742051"/>
            <a:ext cx="5378450" cy="3879860"/>
          </a:xfrm>
          <a:prstGeom prst="rect">
            <a:avLst/>
          </a:prstGeom>
        </p:spPr>
        <p:txBody>
          <a:bodyPr vert="horz" lIns="94704" tIns="47353" rIns="94704" bIns="47353"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359225"/>
            <a:ext cx="2913327" cy="494391"/>
          </a:xfrm>
          <a:prstGeom prst="rect">
            <a:avLst/>
          </a:prstGeom>
        </p:spPr>
        <p:txBody>
          <a:bodyPr vert="horz" lIns="94704" tIns="47353" rIns="94704" bIns="47353"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08182" y="9359225"/>
            <a:ext cx="2913327" cy="494391"/>
          </a:xfrm>
          <a:prstGeom prst="rect">
            <a:avLst/>
          </a:prstGeom>
        </p:spPr>
        <p:txBody>
          <a:bodyPr vert="horz" lIns="94704" tIns="47353" rIns="94704" bIns="47353" rtlCol="0" anchor="b"/>
          <a:lstStyle>
            <a:lvl1pPr algn="r">
              <a:defRPr sz="1200"/>
            </a:lvl1pPr>
          </a:lstStyle>
          <a:p>
            <a:fld id="{3CC09E14-96D8-44EC-9A05-5CF1F0AD7C03}" type="slidenum">
              <a:rPr lang="fr-FR" smtClean="0"/>
              <a:t>‹N°›</a:t>
            </a:fld>
            <a:endParaRPr lang="fr-FR"/>
          </a:p>
        </p:txBody>
      </p:sp>
    </p:spTree>
    <p:extLst>
      <p:ext uri="{BB962C8B-B14F-4D97-AF65-F5344CB8AC3E}">
        <p14:creationId xmlns:p14="http://schemas.microsoft.com/office/powerpoint/2010/main" val="234299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On se présente – mettre les noms</a:t>
            </a:r>
            <a:r>
              <a:rPr lang="fr-FR" baseline="0" dirty="0" smtClean="0"/>
              <a:t> sur les slides</a:t>
            </a:r>
            <a:endParaRPr lang="fr-FR" dirty="0"/>
          </a:p>
        </p:txBody>
      </p:sp>
      <p:sp>
        <p:nvSpPr>
          <p:cNvPr id="4" name="Espace réservé du numéro de diapositive 3"/>
          <p:cNvSpPr>
            <a:spLocks noGrp="1"/>
          </p:cNvSpPr>
          <p:nvPr>
            <p:ph type="sldNum" sz="quarter" idx="10"/>
          </p:nvPr>
        </p:nvSpPr>
        <p:spPr/>
        <p:txBody>
          <a:bodyPr/>
          <a:lstStyle/>
          <a:p>
            <a:fld id="{3CC09E14-96D8-44EC-9A05-5CF1F0AD7C03}" type="slidenum">
              <a:rPr lang="fr-FR" smtClean="0"/>
              <a:t>1</a:t>
            </a:fld>
            <a:endParaRPr lang="fr-FR"/>
          </a:p>
        </p:txBody>
      </p:sp>
    </p:spTree>
    <p:extLst>
      <p:ext uri="{BB962C8B-B14F-4D97-AF65-F5344CB8AC3E}">
        <p14:creationId xmlns:p14="http://schemas.microsoft.com/office/powerpoint/2010/main" val="2787359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sz="1800" dirty="0" smtClean="0">
                <a:solidFill>
                  <a:schemeClr val="tx2"/>
                </a:solidFill>
              </a:rPr>
              <a:t>Marie</a:t>
            </a:r>
          </a:p>
          <a:p>
            <a:r>
              <a:rPr lang="fr-FR" altLang="fr-FR" sz="1800" dirty="0" smtClean="0">
                <a:solidFill>
                  <a:schemeClr val="tx2"/>
                </a:solidFill>
              </a:rPr>
              <a:t>La Ressources handicap formation (RHF)</a:t>
            </a:r>
          </a:p>
          <a:p>
            <a:pPr marL="0" indent="0">
              <a:buNone/>
            </a:pPr>
            <a:r>
              <a:rPr lang="fr-FR" sz="1600" b="0" dirty="0" smtClean="0"/>
              <a:t>Permettre aux personnes en situation de handicap d’accéder aux formations de «droit commun»(*) en prenant mieux en compte le handicap. L’objectif est de proposer un appui pour :</a:t>
            </a:r>
          </a:p>
          <a:p>
            <a:pPr marL="457200" lvl="1" indent="0">
              <a:buNone/>
            </a:pPr>
            <a:r>
              <a:rPr lang="fr-FR" sz="1600" b="0" dirty="0" smtClean="0"/>
              <a:t>- Co-construire des solutions d’aménagement des parcours de formation Appui au diagnostic des besoins, recherche de solutions de compensation, sécurisation de l’ensemble du parcours de formation… par la mobilisation et la mise en lien d’expertises  croisées (personne en situation de handicap, organisme de formation, référent de parcours, spécialiste du handicap, employeur…).</a:t>
            </a:r>
          </a:p>
          <a:p>
            <a:pPr marL="457200" lvl="1" indent="0">
              <a:buNone/>
            </a:pPr>
            <a:r>
              <a:rPr lang="fr-FR" sz="1600" b="0" dirty="0" smtClean="0"/>
              <a:t>- Accompagner les acteurs de la formation à mieux répondre à leurs obligations en Termes d’accessibilité et de compensation du handicap Capitalisation des pratiques, des ressources existantes sur les territoires, animation, sensibilisation, professionnalisation,  mobilisation des partenaires financeurs et des opérateurs de formation.</a:t>
            </a:r>
          </a:p>
          <a:p>
            <a:endParaRPr lang="fr-FR" dirty="0" smtClean="0"/>
          </a:p>
          <a:p>
            <a:r>
              <a:rPr lang="fr-FR" sz="1800" dirty="0" smtClean="0">
                <a:solidFill>
                  <a:schemeClr val="tx2"/>
                </a:solidFill>
              </a:rPr>
              <a:t>Réseau des Référents Handicap, un réseau dédié aux référents handicap en entreprises pour :</a:t>
            </a:r>
          </a:p>
          <a:p>
            <a:pPr marL="457200" lvl="1" indent="0">
              <a:buNone/>
            </a:pPr>
            <a:r>
              <a:rPr lang="fr-FR" sz="1600" b="0" dirty="0" smtClean="0"/>
              <a:t>- Faciliter le partage d'informations et d'expériences.</a:t>
            </a:r>
          </a:p>
          <a:p>
            <a:pPr marL="457200" lvl="1" indent="0">
              <a:buNone/>
            </a:pPr>
            <a:r>
              <a:rPr lang="fr-FR" sz="1600" b="0" dirty="0" smtClean="0"/>
              <a:t>- Identifier les interlocuteurs utiles et les entreprises partenaires y compris celles sous accord agréé.</a:t>
            </a:r>
          </a:p>
          <a:p>
            <a:pPr marL="457200" lvl="1" indent="0">
              <a:buNone/>
            </a:pPr>
            <a:r>
              <a:rPr lang="fr-FR" sz="1600" b="0" dirty="0" smtClean="0"/>
              <a:t>-  Favoriser la mise en œuvre de projets communs.</a:t>
            </a:r>
          </a:p>
          <a:p>
            <a:r>
              <a:rPr lang="fr-FR" sz="1400" dirty="0" smtClean="0">
                <a:solidFill>
                  <a:schemeClr val="tx2"/>
                </a:solidFill>
              </a:rPr>
              <a:t>Le dispositif Comète France</a:t>
            </a:r>
          </a:p>
          <a:p>
            <a:pPr marL="0" indent="0">
              <a:buNone/>
            </a:pPr>
            <a:r>
              <a:rPr lang="fr-FR" sz="1200" b="0" dirty="0" smtClean="0"/>
              <a:t>Il est chargé de favoriser l’accès ou le retour à l’emploi des personnes handicapées en Services de Soins, de Suite et de Réadaptation (SSR). L’accompagnement intervient pendant la phase de soins afin de maintenir les personnes dans une dynamique d’insertion sociale et professionnelle.</a:t>
            </a:r>
          </a:p>
          <a:p>
            <a:endParaRPr lang="fr-FR" dirty="0"/>
          </a:p>
        </p:txBody>
      </p:sp>
      <p:sp>
        <p:nvSpPr>
          <p:cNvPr id="4" name="Espace réservé du numéro de diapositive 3"/>
          <p:cNvSpPr>
            <a:spLocks noGrp="1"/>
          </p:cNvSpPr>
          <p:nvPr>
            <p:ph type="sldNum" sz="quarter" idx="10"/>
          </p:nvPr>
        </p:nvSpPr>
        <p:spPr/>
        <p:txBody>
          <a:bodyPr/>
          <a:lstStyle/>
          <a:p>
            <a:fld id="{3CC09E14-96D8-44EC-9A05-5CF1F0AD7C03}" type="slidenum">
              <a:rPr lang="fr-FR" smtClean="0"/>
              <a:t>11</a:t>
            </a:fld>
            <a:endParaRPr lang="fr-FR"/>
          </a:p>
        </p:txBody>
      </p:sp>
    </p:spTree>
    <p:extLst>
      <p:ext uri="{BB962C8B-B14F-4D97-AF65-F5344CB8AC3E}">
        <p14:creationId xmlns:p14="http://schemas.microsoft.com/office/powerpoint/2010/main" val="2755749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Wingdings" panose="05000000000000000000" pitchFamily="2" charset="2"/>
              <a:buNone/>
            </a:pPr>
            <a:r>
              <a:rPr lang="fr-FR" sz="800" dirty="0" smtClean="0"/>
              <a:t>Marie</a:t>
            </a:r>
          </a:p>
          <a:p>
            <a:pPr>
              <a:buFont typeface="Wingdings" panose="05000000000000000000" pitchFamily="2" charset="2"/>
              <a:buNone/>
            </a:pPr>
            <a:r>
              <a:rPr lang="fr-FR" sz="800" dirty="0" smtClean="0"/>
              <a:t>Pas de détail, venir</a:t>
            </a:r>
            <a:r>
              <a:rPr lang="fr-FR" sz="800" baseline="0" dirty="0" smtClean="0"/>
              <a:t> nous voir sur le stand</a:t>
            </a:r>
            <a:endParaRPr lang="fr-FR" sz="800" dirty="0" smtClean="0"/>
          </a:p>
          <a:p>
            <a:pPr>
              <a:buFont typeface="Wingdings" panose="05000000000000000000" pitchFamily="2" charset="2"/>
              <a:buNone/>
            </a:pPr>
            <a:endParaRPr lang="fr-FR" sz="800" dirty="0" smtClean="0"/>
          </a:p>
          <a:p>
            <a:pPr>
              <a:buFont typeface="Wingdings" panose="05000000000000000000" pitchFamily="2" charset="2"/>
              <a:buNone/>
            </a:pPr>
            <a:r>
              <a:rPr lang="fr-FR" sz="800" dirty="0" smtClean="0"/>
              <a:t>Emploi Accompagné</a:t>
            </a:r>
            <a:r>
              <a:rPr lang="fr-FR" sz="800" baseline="0" dirty="0" smtClean="0"/>
              <a:t> : </a:t>
            </a:r>
          </a:p>
          <a:p>
            <a:pPr>
              <a:buFont typeface="Wingdings" panose="05000000000000000000" pitchFamily="2" charset="2"/>
              <a:buNone/>
            </a:pPr>
            <a:r>
              <a:rPr lang="fr-FR" sz="800" baseline="0" dirty="0" smtClean="0"/>
              <a:t>- </a:t>
            </a:r>
            <a:r>
              <a:rPr lang="fr-FR" sz="800" dirty="0" smtClean="0"/>
              <a:t>Dispositif instauré par la Loi du 8 août 2016 dite loi Travail et  cofinancé par l’ARS, l’</a:t>
            </a:r>
            <a:r>
              <a:rPr lang="fr-FR" sz="800" dirty="0" err="1" smtClean="0"/>
              <a:t>Agefiph</a:t>
            </a:r>
            <a:r>
              <a:rPr lang="fr-FR" sz="800" dirty="0" smtClean="0"/>
              <a:t> et le FIPHFP (pilote = ARS)</a:t>
            </a:r>
          </a:p>
          <a:p>
            <a:pPr>
              <a:buFont typeface="Wingdings" panose="05000000000000000000" pitchFamily="2" charset="2"/>
              <a:buNone/>
            </a:pPr>
            <a:r>
              <a:rPr lang="fr-FR" sz="900" dirty="0" smtClean="0"/>
              <a:t>- Son objectif : </a:t>
            </a:r>
            <a:r>
              <a:rPr lang="fr-FR" sz="800" dirty="0" smtClean="0"/>
              <a:t>dispositif porté par une structure médico-sociale qui doit permettre aux travailleurs handicapés d’accéder et de se maintenir durablement dans l’emploi rémunéré sur le marché du travail (DANS et VERS l’emploi</a:t>
            </a:r>
            <a:endParaRPr lang="fr-FR" sz="1600" dirty="0" smtClean="0">
              <a:solidFill>
                <a:schemeClr val="tx2"/>
              </a:solidFill>
            </a:endParaRPr>
          </a:p>
          <a:p>
            <a:endParaRPr lang="fr-FR" sz="1600" dirty="0" smtClean="0">
              <a:solidFill>
                <a:schemeClr val="tx2"/>
              </a:solidFill>
            </a:endParaRPr>
          </a:p>
          <a:p>
            <a:r>
              <a:rPr lang="fr-FR" sz="1600" dirty="0" smtClean="0">
                <a:solidFill>
                  <a:schemeClr val="tx2"/>
                </a:solidFill>
              </a:rPr>
              <a:t>PAS </a:t>
            </a:r>
          </a:p>
          <a:p>
            <a:pPr marL="0" indent="0">
              <a:buClr>
                <a:schemeClr val="tx2"/>
              </a:buClr>
              <a:buNone/>
            </a:pPr>
            <a:r>
              <a:rPr lang="fr-FR" sz="1200" b="0" dirty="0" smtClean="0"/>
              <a:t>L’appui d’experts spécialistes des différentes situations de handicap (moteur, visuel, auditif, mental, psychique et cognitif) sélectionnés par l’</a:t>
            </a:r>
            <a:r>
              <a:rPr lang="fr-FR" sz="1200" b="0" dirty="0" err="1" smtClean="0"/>
              <a:t>Agefiph</a:t>
            </a:r>
            <a:r>
              <a:rPr lang="fr-FR" sz="1200" b="0" dirty="0" smtClean="0"/>
              <a:t>. </a:t>
            </a:r>
          </a:p>
          <a:p>
            <a:pPr marL="0" indent="0">
              <a:buClr>
                <a:schemeClr val="tx2"/>
              </a:buClr>
              <a:buNone/>
            </a:pPr>
            <a:endParaRPr lang="fr-FR" sz="1200" dirty="0" smtClean="0">
              <a:solidFill>
                <a:schemeClr val="tx2"/>
              </a:solidFill>
            </a:endParaRPr>
          </a:p>
          <a:p>
            <a:r>
              <a:rPr lang="fr-FR" sz="1200" dirty="0" smtClean="0">
                <a:solidFill>
                  <a:schemeClr val="tx2"/>
                </a:solidFill>
              </a:rPr>
              <a:t>Les</a:t>
            </a:r>
            <a:r>
              <a:rPr lang="fr-FR" sz="1200" baseline="0" dirty="0" smtClean="0">
                <a:solidFill>
                  <a:schemeClr val="tx2"/>
                </a:solidFill>
              </a:rPr>
              <a:t> études ergonomiques (sélection nouveau prestataire en cours)</a:t>
            </a:r>
            <a:endParaRPr lang="fr-FR" sz="1200" dirty="0" smtClean="0">
              <a:solidFill>
                <a:schemeClr val="tx2"/>
              </a:solidFill>
            </a:endParaRPr>
          </a:p>
          <a:p>
            <a:pPr marL="0" indent="0">
              <a:buClr>
                <a:schemeClr val="tx2"/>
              </a:buClr>
              <a:buNone/>
            </a:pPr>
            <a:r>
              <a:rPr lang="fr-FR" sz="1100" b="0" dirty="0" smtClean="0"/>
              <a:t>L’étude a pour objectif d’analyser et de définir les besoins en compensation relatifs aux situations de travail complexes dans le cadre d’accès à l’emploi ou de maintien dans l’emploi. </a:t>
            </a:r>
          </a:p>
          <a:p>
            <a:pPr marL="0" indent="0">
              <a:buClr>
                <a:schemeClr val="tx2"/>
              </a:buClr>
              <a:buNone/>
            </a:pPr>
            <a:endParaRPr lang="fr-FR" sz="1100" b="0" dirty="0" smtClean="0"/>
          </a:p>
          <a:p>
            <a:r>
              <a:rPr lang="fr-FR" altLang="fr-FR" sz="1100" dirty="0" smtClean="0">
                <a:solidFill>
                  <a:schemeClr val="tx2"/>
                </a:solidFill>
              </a:rPr>
              <a:t>La Prestation de conseil </a:t>
            </a:r>
            <a:r>
              <a:rPr lang="fr-FR" sz="1100" dirty="0" smtClean="0">
                <a:solidFill>
                  <a:schemeClr val="tx2"/>
                </a:solidFill>
              </a:rPr>
              <a:t>et accompagnement à la création et reprise d’entreprise </a:t>
            </a:r>
          </a:p>
          <a:p>
            <a:pPr marL="0" indent="0">
              <a:buClr>
                <a:schemeClr val="tx2"/>
              </a:buClr>
              <a:buNone/>
            </a:pPr>
            <a:r>
              <a:rPr lang="fr-FR" sz="1100" b="0" dirty="0" smtClean="0"/>
              <a:t>La prestation a pour objectif la réalisation de prestations d'accompagnement de personnes handicapées ayant un projet de création ou de reprise d'entreprise, de suivi des entreprises après création effective ainsi  qu’une expertise apportée à l'</a:t>
            </a:r>
            <a:r>
              <a:rPr lang="fr-FR" sz="1100" b="0" dirty="0" err="1" smtClean="0"/>
              <a:t>Agefiph</a:t>
            </a:r>
            <a:r>
              <a:rPr lang="fr-FR" sz="1100" b="0" dirty="0" smtClean="0"/>
              <a:t> sur la viabilité du projet.</a:t>
            </a:r>
          </a:p>
          <a:p>
            <a:pPr marL="0" indent="0">
              <a:buClr>
                <a:schemeClr val="tx2"/>
              </a:buClr>
              <a:buNone/>
            </a:pPr>
            <a:endParaRPr lang="fr-FR" sz="1100" b="0" dirty="0" smtClean="0"/>
          </a:p>
          <a:p>
            <a:r>
              <a:rPr lang="fr-FR" sz="1200" dirty="0" smtClean="0">
                <a:solidFill>
                  <a:schemeClr val="tx2"/>
                </a:solidFill>
              </a:rPr>
              <a:t>La Prestation d'analyse de capacités (PAC)</a:t>
            </a:r>
          </a:p>
          <a:p>
            <a:pPr marL="0" indent="0">
              <a:buNone/>
            </a:pPr>
            <a:r>
              <a:rPr lang="fr-FR" sz="1100" b="0" dirty="0" smtClean="0"/>
              <a:t>La prestation a pour objectif d’apporter un éclairage sur les capacités, les potentialités mobilisables par la personne, au regard de tâches, d’activités à réaliser ou envisagées.</a:t>
            </a:r>
          </a:p>
          <a:p>
            <a:pPr marL="0" indent="0">
              <a:buNone/>
            </a:pPr>
            <a:endParaRPr lang="fr-FR" sz="1100" b="0" dirty="0" smtClean="0"/>
          </a:p>
          <a:p>
            <a:r>
              <a:rPr lang="fr-FR" sz="1100" b="0" baseline="0" dirty="0" err="1" smtClean="0"/>
              <a:t>IncluPro</a:t>
            </a:r>
            <a:r>
              <a:rPr lang="fr-FR" sz="1100" b="0" baseline="0" dirty="0" smtClean="0"/>
              <a:t> Formation : </a:t>
            </a:r>
          </a:p>
          <a:p>
            <a:r>
              <a:rPr lang="fr-FR" sz="1100" b="0" baseline="0" dirty="0" smtClean="0"/>
              <a:t>Action 1 : </a:t>
            </a:r>
            <a:r>
              <a:rPr lang="fr-FR" sz="1200" b="0" i="0" u="none" strike="noStrike" kern="1200" baseline="0" dirty="0" smtClean="0">
                <a:solidFill>
                  <a:schemeClr val="tx1"/>
                </a:solidFill>
                <a:latin typeface="+mn-lt"/>
                <a:ea typeface="+mn-ea"/>
                <a:cs typeface="+mn-cs"/>
              </a:rPr>
              <a:t>Remise en mouvement, Développement personnel</a:t>
            </a:r>
            <a:endParaRPr lang="fr-FR" sz="1100" b="0" dirty="0" smtClean="0"/>
          </a:p>
          <a:p>
            <a:r>
              <a:rPr lang="fr-FR" sz="1100" b="0" dirty="0" smtClean="0"/>
              <a:t>Action 2 :</a:t>
            </a:r>
            <a:r>
              <a:rPr lang="fr-FR" sz="1100" b="0" baseline="0" dirty="0" smtClean="0"/>
              <a:t> </a:t>
            </a:r>
            <a:r>
              <a:rPr lang="fr-FR" sz="1200" b="0" i="0" u="none" strike="noStrike" kern="1200" baseline="0" dirty="0" smtClean="0">
                <a:solidFill>
                  <a:schemeClr val="tx1"/>
                </a:solidFill>
                <a:latin typeface="+mn-lt"/>
                <a:ea typeface="+mn-ea"/>
                <a:cs typeface="+mn-cs"/>
              </a:rPr>
              <a:t>Elaboration Validation de Projet Professionnel</a:t>
            </a:r>
            <a:endParaRPr lang="fr-FR" sz="1100" b="0" dirty="0" smtClean="0"/>
          </a:p>
          <a:p>
            <a:r>
              <a:rPr lang="fr-FR" sz="1100" dirty="0" smtClean="0"/>
              <a:t>Action 3 : </a:t>
            </a:r>
            <a:r>
              <a:rPr lang="fr-FR" sz="1200" b="0" i="0" u="none" strike="noStrike" kern="1200" baseline="0" dirty="0" smtClean="0">
                <a:solidFill>
                  <a:schemeClr val="tx1"/>
                </a:solidFill>
                <a:latin typeface="+mn-lt"/>
                <a:ea typeface="+mn-ea"/>
                <a:cs typeface="+mn-cs"/>
              </a:rPr>
              <a:t>Actions sur le numérique, les TICS, la bureautique</a:t>
            </a:r>
            <a:endParaRPr lang="fr-FR" sz="1100" dirty="0" smtClean="0"/>
          </a:p>
          <a:p>
            <a:r>
              <a:rPr lang="fr-FR" sz="1100" dirty="0" smtClean="0"/>
              <a:t>Action 4 : </a:t>
            </a:r>
            <a:r>
              <a:rPr lang="fr-FR" sz="1200" b="0" i="0" u="none" strike="noStrike" kern="1200" baseline="0" dirty="0" smtClean="0">
                <a:solidFill>
                  <a:schemeClr val="tx1"/>
                </a:solidFill>
                <a:latin typeface="+mn-lt"/>
                <a:ea typeface="+mn-ea"/>
                <a:cs typeface="+mn-cs"/>
              </a:rPr>
              <a:t>Actions Préparatoires sectorielles</a:t>
            </a:r>
            <a:endParaRPr lang="fr-FR" sz="1100" dirty="0"/>
          </a:p>
        </p:txBody>
      </p:sp>
      <p:sp>
        <p:nvSpPr>
          <p:cNvPr id="4" name="Espace réservé du numéro de diapositive 3"/>
          <p:cNvSpPr>
            <a:spLocks noGrp="1"/>
          </p:cNvSpPr>
          <p:nvPr>
            <p:ph type="sldNum" sz="quarter" idx="10"/>
          </p:nvPr>
        </p:nvSpPr>
        <p:spPr/>
        <p:txBody>
          <a:bodyPr/>
          <a:lstStyle/>
          <a:p>
            <a:fld id="{3CC09E14-96D8-44EC-9A05-5CF1F0AD7C03}" type="slidenum">
              <a:rPr lang="fr-FR" smtClean="0"/>
              <a:t>12</a:t>
            </a:fld>
            <a:endParaRPr lang="fr-FR"/>
          </a:p>
        </p:txBody>
      </p:sp>
    </p:spTree>
    <p:extLst>
      <p:ext uri="{BB962C8B-B14F-4D97-AF65-F5344CB8AC3E}">
        <p14:creationId xmlns:p14="http://schemas.microsoft.com/office/powerpoint/2010/main" val="879872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Syrielle</a:t>
            </a:r>
            <a:endParaRPr lang="fr-FR" dirty="0"/>
          </a:p>
        </p:txBody>
      </p:sp>
      <p:sp>
        <p:nvSpPr>
          <p:cNvPr id="4" name="Espace réservé du numéro de diapositive 3"/>
          <p:cNvSpPr>
            <a:spLocks noGrp="1"/>
          </p:cNvSpPr>
          <p:nvPr>
            <p:ph type="sldNum" sz="quarter" idx="10"/>
          </p:nvPr>
        </p:nvSpPr>
        <p:spPr/>
        <p:txBody>
          <a:bodyPr/>
          <a:lstStyle/>
          <a:p>
            <a:fld id="{3CC09E14-96D8-44EC-9A05-5CF1F0AD7C03}" type="slidenum">
              <a:rPr lang="fr-FR" smtClean="0"/>
              <a:t>13</a:t>
            </a:fld>
            <a:endParaRPr lang="fr-FR"/>
          </a:p>
        </p:txBody>
      </p:sp>
    </p:spTree>
    <p:extLst>
      <p:ext uri="{BB962C8B-B14F-4D97-AF65-F5344CB8AC3E}">
        <p14:creationId xmlns:p14="http://schemas.microsoft.com/office/powerpoint/2010/main" val="1719143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10000"/>
              </a:lnSpc>
              <a:spcAft>
                <a:spcPts val="0"/>
              </a:spcAft>
            </a:pPr>
            <a:r>
              <a:rPr lang="fr-FR" sz="1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Syrielle</a:t>
            </a:r>
            <a:endParaRPr lang="fr-F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0000"/>
              </a:lnSpc>
              <a:spcAft>
                <a:spcPts val="0"/>
              </a:spcAft>
            </a:pPr>
            <a:r>
              <a:rPr lang="fr-F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L’aide peut être mobilisée pour la prise en charge de l’accompagnement sur : </a:t>
            </a:r>
          </a:p>
          <a:p>
            <a:pPr marL="285750" indent="-285750" algn="just">
              <a:lnSpc>
                <a:spcPct val="110000"/>
              </a:lnSpc>
              <a:spcAft>
                <a:spcPts val="0"/>
              </a:spcAft>
              <a:buFont typeface="Arial" panose="020B0604020202020204" pitchFamily="34" charset="0"/>
              <a:buChar char="→"/>
            </a:pPr>
            <a:r>
              <a:rPr lang="fr-F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L’accueil et l’intégration d’une personne nouvellement recrutée</a:t>
            </a:r>
          </a:p>
          <a:p>
            <a:pPr marL="285750" indent="-285750" algn="just">
              <a:lnSpc>
                <a:spcPct val="110000"/>
              </a:lnSpc>
              <a:buFont typeface="Arial" panose="020B0604020202020204" pitchFamily="34" charset="0"/>
              <a:buChar char="→"/>
            </a:pPr>
            <a:r>
              <a:rPr lang="fr-F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Un nouveau poste dans le cadre de </a:t>
            </a:r>
            <a:r>
              <a:rPr lang="fr-FR" sz="1200" b="1"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l’évolution et/ou de mobilité professionnelle </a:t>
            </a:r>
          </a:p>
          <a:p>
            <a:pPr marL="285750" indent="-285750" algn="just">
              <a:lnSpc>
                <a:spcPct val="110000"/>
              </a:lnSpc>
              <a:spcAft>
                <a:spcPts val="0"/>
              </a:spcAft>
              <a:buFont typeface="Arial" panose="020B0604020202020204" pitchFamily="34" charset="0"/>
              <a:buChar char="→"/>
            </a:pPr>
            <a:r>
              <a:rPr lang="fr-F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Un </a:t>
            </a:r>
            <a:r>
              <a:rPr lang="fr-FR" sz="1200" b="1"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poste et/ou des conditions de l’activité </a:t>
            </a:r>
            <a:r>
              <a:rPr lang="fr-F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du salarié handicapé qui </a:t>
            </a:r>
            <a:r>
              <a:rPr lang="fr-FR" sz="1200" b="1"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évoluent</a:t>
            </a:r>
            <a:endParaRPr lang="fr-F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0000"/>
              </a:lnSpc>
            </a:pPr>
            <a:r>
              <a:rPr lang="fr-FR"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Le</a:t>
            </a:r>
            <a:r>
              <a:rPr lang="fr-FR" sz="1200" b="1"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délai</a:t>
            </a:r>
            <a:r>
              <a:rPr lang="fr-FR" sz="12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1200" b="1"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du dépôt de la demande est de 9 mois</a:t>
            </a:r>
            <a:endParaRPr lang="fr-FR" sz="12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0"/>
              </a:spcAft>
            </a:pPr>
            <a:r>
              <a:rPr lang="fr-FR" sz="1400" b="1" dirty="0" smtClean="0">
                <a:ea typeface="ヒラギノ角ゴ Pro W3" charset="-128"/>
              </a:rPr>
              <a:t>Plafond de 3</a:t>
            </a:r>
            <a:r>
              <a:rPr lang="fr-FR" sz="1400" b="1" baseline="0" dirty="0" smtClean="0">
                <a:ea typeface="ヒラギノ角ゴ Pro W3" charset="-128"/>
              </a:rPr>
              <a:t> 150</a:t>
            </a:r>
            <a:r>
              <a:rPr lang="fr-FR" sz="1400" b="1" dirty="0" smtClean="0">
                <a:ea typeface="ヒラギノ角ゴ Pro W3" charset="-128"/>
              </a:rPr>
              <a:t>€ </a:t>
            </a:r>
            <a:r>
              <a:rPr lang="fr-FR" sz="1400" dirty="0" smtClean="0">
                <a:ea typeface="ヒラギノ角ゴ Pro W3" charset="-128"/>
              </a:rPr>
              <a:t/>
            </a:r>
            <a:br>
              <a:rPr lang="fr-FR" sz="1400" dirty="0" smtClean="0">
                <a:ea typeface="ヒラギノ角ゴ Pro W3" charset="-128"/>
              </a:rPr>
            </a:br>
            <a:r>
              <a:rPr lang="fr-FR" sz="1400" dirty="0" smtClean="0">
                <a:ea typeface="ヒラギノ角ゴ Pro W3" charset="-128"/>
              </a:rPr>
              <a:t>Mobilisée </a:t>
            </a:r>
            <a:r>
              <a:rPr lang="fr-FR" sz="1400" b="1" dirty="0" smtClean="0">
                <a:ea typeface="ヒラギノ角ゴ Pro W3" charset="-128"/>
              </a:rPr>
              <a:t>en opportunité</a:t>
            </a:r>
            <a:r>
              <a:rPr lang="fr-FR" sz="1400" dirty="0" smtClean="0">
                <a:ea typeface="ヒラギノ角ゴ Pro W3" charset="-128"/>
              </a:rPr>
              <a:t>, à partir de l’analyse de la situation du bénéficiaire et de l’entreprise, elle repose sur </a:t>
            </a:r>
            <a:r>
              <a:rPr lang="fr-FR" sz="1400" b="1" dirty="0" smtClean="0">
                <a:ea typeface="ヒラギノ角ゴ Pro W3" charset="-128"/>
              </a:rPr>
              <a:t>un plan d’action</a:t>
            </a:r>
            <a:r>
              <a:rPr lang="fr-FR" sz="1400" dirty="0" smtClean="0">
                <a:ea typeface="ヒラギノ角ゴ Pro W3" charset="-128"/>
              </a:rPr>
              <a:t> qui précise les mesures que l’employeur met en place pour </a:t>
            </a:r>
            <a:r>
              <a:rPr lang="fr-FR" sz="1400" b="1" dirty="0" smtClean="0">
                <a:ea typeface="ヒラギノ角ゴ Pro W3" charset="-128"/>
              </a:rPr>
              <a:t>sécuriser la prise de fonction ou l’employabilité</a:t>
            </a:r>
            <a:r>
              <a:rPr lang="fr-FR" sz="1400" dirty="0" smtClean="0">
                <a:ea typeface="ヒラギノ角ゴ Pro W3" charset="-128"/>
              </a:rPr>
              <a:t> du salarié </a:t>
            </a:r>
            <a:r>
              <a:rPr lang="fr-FR" sz="1400" b="1" dirty="0" smtClean="0">
                <a:ea typeface="ヒラギノ角ゴ Pro W3" charset="-128"/>
              </a:rPr>
              <a:t>(en complémentarité des processus d’intégration existants). </a:t>
            </a:r>
            <a:br>
              <a:rPr lang="fr-FR" sz="1400" b="1" dirty="0" smtClean="0">
                <a:ea typeface="ヒラギノ角ゴ Pro W3" charset="-128"/>
              </a:rPr>
            </a:br>
            <a:r>
              <a:rPr lang="fr-FR" sz="1400" b="1" dirty="0" smtClean="0">
                <a:ea typeface="ヒラギノ角ゴ Pro W3" charset="-128"/>
              </a:rPr>
              <a:t>Aides au maintien (recherche de solutions renouvelable</a:t>
            </a:r>
            <a:r>
              <a:rPr lang="fr-FR" sz="1400" b="1" baseline="0" dirty="0" smtClean="0">
                <a:ea typeface="ヒラギノ角ゴ Pro W3" charset="-128"/>
              </a:rPr>
              <a:t> une fois 2 100 € et mise en œuvre de solutions 2 100 € une seule fois soit un maximum possible de 6 300 €)</a:t>
            </a:r>
            <a:endParaRPr lang="fr-FR" sz="1400" b="1" dirty="0" smtClean="0">
              <a:ea typeface="ヒラギノ角ゴ Pro W3" charset="-128"/>
            </a:endParaRPr>
          </a:p>
          <a:p>
            <a:pPr>
              <a:spcBef>
                <a:spcPts val="0"/>
              </a:spcBef>
              <a:spcAft>
                <a:spcPts val="0"/>
              </a:spcAft>
            </a:pPr>
            <a:r>
              <a:rPr lang="fr-FR" sz="1400" b="1" dirty="0" smtClean="0">
                <a:ea typeface="ヒラギノ角ゴ Pro W3" charset="-128"/>
              </a:rPr>
              <a:t>AST : </a:t>
            </a:r>
            <a:r>
              <a:rPr lang="fr-FR" sz="1600" b="1" dirty="0" smtClean="0">
                <a:solidFill>
                  <a:srgbClr val="DC593D"/>
                </a:solidFill>
                <a:ea typeface="ヒラギノ角ゴ Pro W3" charset="-128"/>
              </a:rPr>
              <a:t>Type de frais </a:t>
            </a:r>
            <a:r>
              <a:rPr lang="fr-FR" sz="1600" dirty="0" smtClean="0">
                <a:ea typeface="ヒラギノ角ゴ Pro W3" charset="-128"/>
              </a:rPr>
              <a:t>:  </a:t>
            </a:r>
            <a:r>
              <a:rPr lang="fr-FR" sz="1400" b="1" dirty="0" smtClean="0">
                <a:ea typeface="ヒラギノ角ゴ Pro W3" charset="-128"/>
              </a:rPr>
              <a:t>Mise en œuvre de tous les moyens : techniques, humains ou organisationnels</a:t>
            </a:r>
            <a:r>
              <a:rPr lang="fr-FR" sz="1400" dirty="0" smtClean="0">
                <a:ea typeface="ヒラギノ角ゴ Pro W3" charset="-128"/>
              </a:rPr>
              <a:t>, permettant l’accès à l'emploi ou le maintien dans l'emploi par l’adaptation du poste de travail de la personne en situation de handicap. Exemple : interprétariat, tutorat, l’auxiliariat professionnel (aide d’un tiers pour réaliser le geste professionnel à la place de la personne handicapée), transcription braille, les logiciels spécifiques, etc...</a:t>
            </a:r>
          </a:p>
          <a:p>
            <a:pPr marL="263525" marR="0" indent="0" algn="l" defTabSz="914400" rtl="0" eaLnBrk="1" fontAlgn="auto" latinLnBrk="0" hangingPunct="1">
              <a:lnSpc>
                <a:spcPct val="100000"/>
              </a:lnSpc>
              <a:spcBef>
                <a:spcPts val="800"/>
              </a:spcBef>
              <a:spcAft>
                <a:spcPts val="0"/>
              </a:spcAft>
              <a:buClrTx/>
              <a:buSzTx/>
              <a:buFontTx/>
              <a:buNone/>
              <a:tabLst/>
              <a:defRPr/>
            </a:pPr>
            <a:r>
              <a:rPr lang="fr-FR" sz="1400" dirty="0" smtClean="0">
                <a:ea typeface="ヒラギノ角ゴ Pro W3" charset="-128"/>
              </a:rPr>
              <a:t>L’aide de l'</a:t>
            </a:r>
            <a:r>
              <a:rPr lang="fr-FR" sz="1400" dirty="0" err="1" smtClean="0">
                <a:ea typeface="ヒラギノ角ゴ Pro W3" charset="-128"/>
              </a:rPr>
              <a:t>Agefiph</a:t>
            </a:r>
            <a:r>
              <a:rPr lang="fr-FR" sz="1400" dirty="0" smtClean="0">
                <a:ea typeface="ヒラギノ角ゴ Pro W3" charset="-128"/>
              </a:rPr>
              <a:t> vient en </a:t>
            </a:r>
            <a:r>
              <a:rPr lang="fr-FR" sz="1400" b="1" dirty="0" smtClean="0">
                <a:ea typeface="ヒラギノ角ゴ Pro W3" charset="-128"/>
              </a:rPr>
              <a:t>compensation du handicap </a:t>
            </a:r>
            <a:r>
              <a:rPr lang="fr-FR" sz="1400" dirty="0" smtClean="0">
                <a:ea typeface="ヒラギノ角ゴ Pro W3" charset="-128"/>
              </a:rPr>
              <a:t>et ne se substitue pas non plus aux obligations légales de l'employeur en matière de prévention des risques professionnels, d’amélioration des conditions de travail ou de mise aux normes d’hygiène et de sécurité et ceux qui sont nécessaires à l’entreprise dans le cadre du développement de son activité.</a:t>
            </a:r>
          </a:p>
          <a:p>
            <a:pPr marL="715415" indent="-351358">
              <a:spcBef>
                <a:spcPts val="600"/>
              </a:spcBef>
              <a:spcAft>
                <a:spcPts val="600"/>
              </a:spcAft>
              <a:buClr>
                <a:srgbClr val="DC593D"/>
              </a:buClr>
              <a:buFont typeface="Arial" panose="020B0604020202020204" pitchFamily="34" charset="0"/>
              <a:buChar char="•"/>
            </a:pPr>
            <a:r>
              <a:rPr lang="fr-FR" sz="1400" kern="1200" dirty="0" smtClean="0">
                <a:solidFill>
                  <a:schemeClr val="tx1"/>
                </a:solidFill>
                <a:latin typeface="+mn-lt"/>
                <a:ea typeface="Verdana" panose="020B0604030504040204" pitchFamily="34" charset="0"/>
                <a:cs typeface="Verdana" panose="020B0604030504040204" pitchFamily="34" charset="0"/>
              </a:rPr>
              <a:t>Dans une logique de stricte </a:t>
            </a:r>
            <a:r>
              <a:rPr lang="fr-FR" sz="1400" b="1" kern="1200" dirty="0" smtClean="0">
                <a:solidFill>
                  <a:schemeClr val="tx1"/>
                </a:solidFill>
                <a:latin typeface="+mn-lt"/>
                <a:ea typeface="Verdana" panose="020B0604030504040204" pitchFamily="34" charset="0"/>
                <a:cs typeface="Verdana" panose="020B0604030504040204" pitchFamily="34" charset="0"/>
              </a:rPr>
              <a:t>compensation du handicap </a:t>
            </a:r>
            <a:r>
              <a:rPr lang="fr-FR" sz="1400" kern="1200" dirty="0" smtClean="0">
                <a:solidFill>
                  <a:schemeClr val="tx1"/>
                </a:solidFill>
                <a:latin typeface="+mn-lt"/>
                <a:ea typeface="Verdana" panose="020B0604030504040204" pitchFamily="34" charset="0"/>
                <a:cs typeface="Verdana" panose="020B0604030504040204" pitchFamily="34" charset="0"/>
              </a:rPr>
              <a:t>: </a:t>
            </a:r>
          </a:p>
          <a:p>
            <a:pPr marL="803275" indent="-171450" algn="just">
              <a:spcBef>
                <a:spcPts val="600"/>
              </a:spcBef>
              <a:spcAft>
                <a:spcPts val="600"/>
              </a:spcAft>
              <a:buClr>
                <a:schemeClr val="accent1"/>
              </a:buClr>
              <a:buFontTx/>
              <a:buChar char="-"/>
            </a:pPr>
            <a:r>
              <a:rPr lang="fr-FR" sz="1400" dirty="0" smtClean="0">
                <a:ea typeface="ヒラギノ角ゴ Pro W3" charset="-128"/>
              </a:rPr>
              <a:t>c’est-à-dire </a:t>
            </a:r>
            <a:r>
              <a:rPr lang="fr-FR" sz="1400" b="1" dirty="0" smtClean="0">
                <a:ea typeface="ヒラギノ角ゴ Pro W3" charset="-128"/>
              </a:rPr>
              <a:t>en excluant les investissements </a:t>
            </a:r>
            <a:r>
              <a:rPr lang="fr-FR" sz="1400" dirty="0" smtClean="0">
                <a:ea typeface="ヒラギノ角ゴ Pro W3" charset="-128"/>
              </a:rPr>
              <a:t>qui, par nature, </a:t>
            </a:r>
            <a:r>
              <a:rPr lang="fr-FR" sz="1400" b="1" dirty="0" smtClean="0">
                <a:ea typeface="ヒラギノ角ゴ Pro W3" charset="-128"/>
              </a:rPr>
              <a:t>sont rendus obligatoires pour tenir le poste, que le salarié soit handicapé ou non </a:t>
            </a:r>
            <a:r>
              <a:rPr lang="fr-FR" sz="1400" dirty="0" smtClean="0">
                <a:ea typeface="ヒラギノ角ゴ Pro W3" charset="-128"/>
              </a:rPr>
              <a:t>; </a:t>
            </a:r>
          </a:p>
          <a:p>
            <a:pPr marL="263525">
              <a:spcBef>
                <a:spcPts val="800"/>
              </a:spcBef>
            </a:pPr>
            <a:endParaRPr lang="fr-FR" sz="1400" b="1" dirty="0" smtClean="0">
              <a:ea typeface="ヒラギノ角ゴ Pro W3" charset="-128"/>
            </a:endParaRPr>
          </a:p>
          <a:p>
            <a:endParaRPr lang="fr-FR" dirty="0"/>
          </a:p>
        </p:txBody>
      </p:sp>
      <p:sp>
        <p:nvSpPr>
          <p:cNvPr id="4" name="Espace réservé du numéro de diapositive 3"/>
          <p:cNvSpPr>
            <a:spLocks noGrp="1"/>
          </p:cNvSpPr>
          <p:nvPr>
            <p:ph type="sldNum" sz="quarter" idx="10"/>
          </p:nvPr>
        </p:nvSpPr>
        <p:spPr/>
        <p:txBody>
          <a:bodyPr/>
          <a:lstStyle/>
          <a:p>
            <a:fld id="{3CC09E14-96D8-44EC-9A05-5CF1F0AD7C03}" type="slidenum">
              <a:rPr lang="fr-FR" smtClean="0"/>
              <a:t>14</a:t>
            </a:fld>
            <a:endParaRPr lang="fr-FR"/>
          </a:p>
        </p:txBody>
      </p:sp>
    </p:spTree>
    <p:extLst>
      <p:ext uri="{BB962C8B-B14F-4D97-AF65-F5344CB8AC3E}">
        <p14:creationId xmlns:p14="http://schemas.microsoft.com/office/powerpoint/2010/main" val="2867389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dirty="0" err="1" smtClean="0">
                <a:solidFill>
                  <a:srgbClr val="DC593D"/>
                </a:solidFill>
                <a:ea typeface="ヒラギノ角ゴ Pro W3" charset="-128"/>
              </a:rPr>
              <a:t>Syrielle</a:t>
            </a:r>
            <a:endParaRPr lang="fr-FR" sz="1200" b="0" dirty="0" smtClean="0">
              <a:solidFill>
                <a:srgbClr val="DC593D"/>
              </a:solidFill>
              <a:ea typeface="ヒラギノ角ゴ Pro W3" charset="-128"/>
            </a:endParaRPr>
          </a:p>
        </p:txBody>
      </p:sp>
      <p:sp>
        <p:nvSpPr>
          <p:cNvPr id="4" name="Espace réservé du numéro de diapositive 3"/>
          <p:cNvSpPr>
            <a:spLocks noGrp="1"/>
          </p:cNvSpPr>
          <p:nvPr>
            <p:ph type="sldNum" sz="quarter" idx="10"/>
          </p:nvPr>
        </p:nvSpPr>
        <p:spPr/>
        <p:txBody>
          <a:bodyPr/>
          <a:lstStyle/>
          <a:p>
            <a:fld id="{3CC09E14-96D8-44EC-9A05-5CF1F0AD7C03}" type="slidenum">
              <a:rPr lang="fr-FR" smtClean="0"/>
              <a:t>15</a:t>
            </a:fld>
            <a:endParaRPr lang="fr-FR"/>
          </a:p>
        </p:txBody>
      </p:sp>
    </p:spTree>
    <p:extLst>
      <p:ext uri="{BB962C8B-B14F-4D97-AF65-F5344CB8AC3E}">
        <p14:creationId xmlns:p14="http://schemas.microsoft.com/office/powerpoint/2010/main" val="3063985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r>
              <a:rPr lang="fr-FR" sz="1200" b="0" i="0" u="none" strike="noStrike" kern="1200" baseline="0" dirty="0" err="1" smtClean="0">
                <a:solidFill>
                  <a:schemeClr val="tx1"/>
                </a:solidFill>
                <a:latin typeface="+mn-lt"/>
                <a:ea typeface="+mn-ea"/>
                <a:cs typeface="+mn-cs"/>
              </a:rPr>
              <a:t>Syrielle</a:t>
            </a:r>
            <a:endParaRPr lang="fr-FR" sz="1200" b="0" i="0" u="none" strike="noStrike" kern="1200" baseline="0" dirty="0" smtClean="0">
              <a:solidFill>
                <a:schemeClr val="tx1"/>
              </a:solidFill>
              <a:latin typeface="+mn-lt"/>
              <a:ea typeface="+mn-ea"/>
              <a:cs typeface="+mn-cs"/>
            </a:endParaRPr>
          </a:p>
          <a:p>
            <a:pPr rtl="0"/>
            <a:r>
              <a:rPr lang="fr-FR" sz="1200" b="0" i="0" u="none" strike="noStrike" kern="1200" baseline="0" dirty="0" smtClean="0">
                <a:solidFill>
                  <a:schemeClr val="tx1"/>
                </a:solidFill>
                <a:latin typeface="+mn-lt"/>
                <a:ea typeface="+mn-ea"/>
                <a:cs typeface="+mn-cs"/>
              </a:rPr>
              <a:t>Objectif : Favoriser l’autonomie de la personne handicapée dans le parcours professionnel en apportant une réponse aux besoins de compensation en complémentarité au droit commun</a:t>
            </a:r>
            <a:endParaRPr lang="fr-FR" sz="1400" b="0" i="0" u="none" strike="noStrike" kern="1200" baseline="0" dirty="0" smtClean="0">
              <a:solidFill>
                <a:schemeClr val="tx1"/>
              </a:solidFill>
              <a:latin typeface="+mn-lt"/>
              <a:ea typeface="+mn-ea"/>
              <a:cs typeface="+mn-cs"/>
            </a:endParaRPr>
          </a:p>
          <a:p>
            <a:pPr rtl="0"/>
            <a:endParaRPr lang="fr-FR" sz="1200" b="0" i="0" u="none" strike="noStrike" kern="1200" baseline="0" dirty="0" smtClean="0">
              <a:solidFill>
                <a:schemeClr val="tx1"/>
              </a:solidFill>
              <a:latin typeface="+mn-lt"/>
              <a:ea typeface="+mn-ea"/>
              <a:cs typeface="+mn-cs"/>
            </a:endParaRPr>
          </a:p>
          <a:p>
            <a:pPr rtl="0"/>
            <a:r>
              <a:rPr lang="fr-FR" sz="1200" b="0" i="0" u="none" strike="noStrike" kern="1200" baseline="0" dirty="0" smtClean="0">
                <a:solidFill>
                  <a:schemeClr val="tx1"/>
                </a:solidFill>
                <a:latin typeface="+mn-lt"/>
                <a:ea typeface="+mn-ea"/>
                <a:cs typeface="+mn-cs"/>
              </a:rPr>
              <a:t>Aide technique </a:t>
            </a:r>
          </a:p>
          <a:p>
            <a:pPr rtl="0"/>
            <a:r>
              <a:rPr lang="fr-FR" sz="1200" b="0" i="0" u="none" strike="noStrike" kern="1200" baseline="0" dirty="0" smtClean="0">
                <a:solidFill>
                  <a:schemeClr val="tx1"/>
                </a:solidFill>
                <a:latin typeface="+mn-lt"/>
                <a:ea typeface="+mn-ea"/>
                <a:cs typeface="+mn-cs"/>
              </a:rPr>
              <a:t>Type de frais :</a:t>
            </a:r>
            <a:br>
              <a:rPr lang="fr-FR" sz="1200" b="0" i="0" u="none" strike="noStrike" kern="1200" baseline="0" dirty="0" smtClean="0">
                <a:solidFill>
                  <a:schemeClr val="tx1"/>
                </a:solidFill>
                <a:latin typeface="+mn-lt"/>
                <a:ea typeface="+mn-ea"/>
                <a:cs typeface="+mn-cs"/>
              </a:rPr>
            </a:br>
            <a:r>
              <a:rPr lang="fr-FR" sz="1200" b="0" i="0" u="none" strike="noStrike" kern="1200" baseline="0" dirty="0" smtClean="0">
                <a:solidFill>
                  <a:schemeClr val="tx1"/>
                </a:solidFill>
                <a:latin typeface="+mn-lt"/>
                <a:ea typeface="+mn-ea"/>
                <a:cs typeface="+mn-cs"/>
              </a:rPr>
              <a:t>Équipements spécifiques</a:t>
            </a:r>
          </a:p>
          <a:p>
            <a:pPr rtl="0"/>
            <a:r>
              <a:rPr lang="fr-FR" sz="1200" b="0" i="0" u="none" strike="noStrike" kern="1200" baseline="0" dirty="0" smtClean="0">
                <a:solidFill>
                  <a:schemeClr val="tx1"/>
                </a:solidFill>
                <a:latin typeface="+mn-lt"/>
                <a:ea typeface="+mn-ea"/>
                <a:cs typeface="+mn-cs"/>
              </a:rPr>
              <a:t>exemple : loupe, logiciel et matériel dédiés à la déficience, boucle magnétique, fauteuil roulant, liste non exhaustive …</a:t>
            </a:r>
          </a:p>
          <a:p>
            <a:pPr rtl="0"/>
            <a:endParaRPr lang="fr-FR" sz="1200" b="0" i="0" u="none" strike="noStrike" kern="1200" baseline="0" dirty="0" smtClean="0">
              <a:solidFill>
                <a:schemeClr val="tx1"/>
              </a:solidFill>
              <a:latin typeface="+mn-lt"/>
              <a:ea typeface="+mn-ea"/>
              <a:cs typeface="+mn-cs"/>
            </a:endParaRPr>
          </a:p>
          <a:p>
            <a:pPr rtl="0"/>
            <a:r>
              <a:rPr lang="fr-FR" sz="1200" b="0" i="0" u="none" strike="noStrike" kern="1200" baseline="0" dirty="0" smtClean="0">
                <a:solidFill>
                  <a:schemeClr val="tx1"/>
                </a:solidFill>
                <a:latin typeface="+mn-lt"/>
                <a:ea typeface="+mn-ea"/>
                <a:cs typeface="+mn-cs"/>
              </a:rPr>
              <a:t>Aide humaine  </a:t>
            </a:r>
          </a:p>
          <a:p>
            <a:pPr rtl="0"/>
            <a:r>
              <a:rPr lang="fr-FR" sz="1200" b="0" i="0" u="none" strike="noStrike" kern="1200" baseline="0" dirty="0" smtClean="0">
                <a:solidFill>
                  <a:schemeClr val="tx1"/>
                </a:solidFill>
                <a:latin typeface="+mn-lt"/>
                <a:ea typeface="+mn-ea"/>
                <a:cs typeface="+mn-cs"/>
              </a:rPr>
              <a:t>Type de frais : Intervention d’un tiers permettant de réaliser un geste tels que preneurs de notes, lecteur, soutien spécifique à la place de la personne handicapée.</a:t>
            </a:r>
          </a:p>
          <a:p>
            <a:pPr rtl="0"/>
            <a:endParaRPr lang="fr-FR" sz="1200" b="0" i="0" u="none" strike="noStrike" kern="1200" baseline="0" dirty="0" smtClean="0">
              <a:solidFill>
                <a:schemeClr val="tx1"/>
              </a:solidFill>
              <a:latin typeface="+mn-lt"/>
              <a:ea typeface="+mn-ea"/>
              <a:cs typeface="+mn-cs"/>
            </a:endParaRPr>
          </a:p>
          <a:p>
            <a:pPr rtl="0"/>
            <a:r>
              <a:rPr lang="fr-FR" sz="1200" b="0" i="0" u="none" strike="noStrike" kern="1200" baseline="0" dirty="0" smtClean="0">
                <a:solidFill>
                  <a:schemeClr val="tx1"/>
                </a:solidFill>
                <a:latin typeface="+mn-lt"/>
                <a:ea typeface="+mn-ea"/>
                <a:cs typeface="+mn-cs"/>
              </a:rPr>
              <a:t>Aide aux déplacements</a:t>
            </a:r>
          </a:p>
          <a:p>
            <a:pPr rtl="0"/>
            <a:r>
              <a:rPr lang="fr-FR" sz="1200" b="0" i="0" u="none" strike="noStrike" kern="1200" baseline="0" dirty="0" smtClean="0">
                <a:solidFill>
                  <a:schemeClr val="tx1"/>
                </a:solidFill>
                <a:latin typeface="+mn-lt"/>
                <a:ea typeface="+mn-ea"/>
                <a:cs typeface="+mn-cs"/>
              </a:rPr>
              <a:t>Type de frais :</a:t>
            </a:r>
          </a:p>
          <a:p>
            <a:pPr lvl="1" rtl="0"/>
            <a:r>
              <a:rPr lang="fr-FR" sz="1200" b="0" i="0" u="none" strike="noStrike" kern="1200" baseline="0" dirty="0" smtClean="0">
                <a:solidFill>
                  <a:schemeClr val="tx1"/>
                </a:solidFill>
                <a:latin typeface="+mn-lt"/>
                <a:ea typeface="+mn-ea"/>
                <a:cs typeface="+mn-cs"/>
              </a:rPr>
              <a:t>Équipements adaptés à installer sur un véhicule individuel</a:t>
            </a:r>
          </a:p>
          <a:p>
            <a:pPr lvl="1" rtl="0"/>
            <a:r>
              <a:rPr lang="fr-FR" sz="1200" b="0" i="0" u="none" strike="noStrike" kern="1200" baseline="0" dirty="0" smtClean="0">
                <a:solidFill>
                  <a:schemeClr val="tx1"/>
                </a:solidFill>
                <a:latin typeface="+mn-lt"/>
                <a:ea typeface="+mn-ea"/>
                <a:cs typeface="+mn-cs"/>
              </a:rPr>
              <a:t>Aménagement du véhicule d’un tiers accompagnant</a:t>
            </a:r>
          </a:p>
          <a:p>
            <a:pPr lvl="1" rtl="0"/>
            <a:r>
              <a:rPr lang="fr-FR" sz="1200" b="0" i="0" u="none" strike="noStrike" kern="1200" baseline="0" dirty="0" smtClean="0">
                <a:solidFill>
                  <a:schemeClr val="tx1"/>
                </a:solidFill>
                <a:latin typeface="+mn-lt"/>
                <a:ea typeface="+mn-ea"/>
                <a:cs typeface="+mn-cs"/>
              </a:rPr>
              <a:t>Surcoûts de transport : taxis, transport adapté au handicap  </a:t>
            </a:r>
          </a:p>
          <a:p>
            <a:pPr lvl="0"/>
            <a:r>
              <a:rPr lang="fr-FR" sz="1400" i="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Exemple : moyens de déplacement type taxi, VTC, voire, des indemnités kilométriques pour un aidant (sur la base du barème fiscal classique). </a:t>
            </a:r>
          </a:p>
          <a:p>
            <a:pPr lvl="0"/>
            <a:r>
              <a:rPr lang="fr-FR" sz="1400" i="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Elle ne peut pas être utilisée pour l’achat de moyens de déplacement personnels (véhicule, vélo, scooter…)</a:t>
            </a:r>
          </a:p>
          <a:p>
            <a:pPr marL="285750" indent="-285750">
              <a:lnSpc>
                <a:spcPct val="110000"/>
              </a:lnSpc>
              <a:spcAft>
                <a:spcPts val="0"/>
              </a:spcAft>
              <a:buFont typeface="Arial" panose="020B0604020202020204" pitchFamily="34" charset="0"/>
              <a:buChar char="→"/>
            </a:pPr>
            <a:endParaRPr lang="fr-FR" sz="16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0"/>
              </a:spcAft>
            </a:pPr>
            <a:r>
              <a:rPr lang="fr-FR" sz="1200" i="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*Le « contexte sanitaire » ne se réduit pas à la crise sanitaire actuelle et doit être entendu au sens large.</a:t>
            </a:r>
          </a:p>
          <a:p>
            <a:pPr>
              <a:lnSpc>
                <a:spcPct val="110000"/>
              </a:lnSpc>
              <a:spcAft>
                <a:spcPts val="0"/>
              </a:spcAft>
            </a:pPr>
            <a:endParaRPr lang="fr-FR" sz="1200" b="0" i="1" u="none" strike="noStrike" kern="1200" baseline="0" dirty="0" smtClean="0">
              <a:solidFill>
                <a:schemeClr val="tx1"/>
              </a:solidFill>
              <a:latin typeface="Arial" panose="020B0604020202020204" pitchFamily="34" charset="0"/>
              <a:ea typeface="+mn-ea"/>
              <a:cs typeface="Arial" panose="020B0604020202020204" pitchFamily="34" charset="0"/>
            </a:endParaRPr>
          </a:p>
          <a:p>
            <a:pPr>
              <a:lnSpc>
                <a:spcPct val="110000"/>
              </a:lnSpc>
              <a:spcAft>
                <a:spcPts val="0"/>
              </a:spcAft>
            </a:pPr>
            <a:r>
              <a:rPr lang="fr-FR" sz="1200" b="0" i="0" u="none" strike="noStrike" kern="1200" baseline="0" dirty="0" smtClean="0">
                <a:solidFill>
                  <a:schemeClr val="tx1"/>
                </a:solidFill>
                <a:latin typeface="+mn-lt"/>
                <a:ea typeface="+mn-ea"/>
                <a:cs typeface="+mn-cs"/>
              </a:rPr>
              <a:t>Il convient de souligner que les aides technique et humaine concernant la tenue du poste de travail relèvent d’un financement au titre de l’AST.</a:t>
            </a:r>
            <a:endParaRPr lang="fr-FR" sz="1400" b="0" i="0" u="none" strike="noStrike" kern="1200" baseline="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CC09E14-96D8-44EC-9A05-5CF1F0AD7C03}" type="slidenum">
              <a:rPr lang="fr-FR" smtClean="0"/>
              <a:t>16</a:t>
            </a:fld>
            <a:endParaRPr lang="fr-FR"/>
          </a:p>
        </p:txBody>
      </p:sp>
    </p:spTree>
    <p:extLst>
      <p:ext uri="{BB962C8B-B14F-4D97-AF65-F5344CB8AC3E}">
        <p14:creationId xmlns:p14="http://schemas.microsoft.com/office/powerpoint/2010/main" val="2895585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Syrielle</a:t>
            </a:r>
            <a:endParaRPr lang="fr-FR" sz="12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Pour l’aide à la création d’entreprise, la règle de l’apport personnel de 1200€  </a:t>
            </a:r>
            <a:r>
              <a:rPr lang="fr-F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est assouplie de telle sorte que </a:t>
            </a:r>
            <a:r>
              <a:rPr lang="fr-FR" sz="12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celui-ci n’est pas nécessairement en fonds propres</a:t>
            </a:r>
            <a:r>
              <a:rPr lang="fr-F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 il peut s’agir d’un prêt, d’une donation, ou de tout apport autre que celui de l’</a:t>
            </a:r>
            <a:r>
              <a:rPr lang="fr-FR" sz="1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Agefiph</a:t>
            </a:r>
            <a:endParaRPr lang="fr-F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3CC09E14-96D8-44EC-9A05-5CF1F0AD7C03}" type="slidenum">
              <a:rPr lang="fr-FR" smtClean="0"/>
              <a:t>17</a:t>
            </a:fld>
            <a:endParaRPr lang="fr-FR"/>
          </a:p>
        </p:txBody>
      </p:sp>
    </p:spTree>
    <p:extLst>
      <p:ext uri="{BB962C8B-B14F-4D97-AF65-F5344CB8AC3E}">
        <p14:creationId xmlns:p14="http://schemas.microsoft.com/office/powerpoint/2010/main" val="887425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Syrielle</a:t>
            </a:r>
            <a:endParaRPr lang="fr-FR" dirty="0" smtClean="0"/>
          </a:p>
          <a:p>
            <a:r>
              <a:rPr lang="fr-FR" dirty="0" smtClean="0"/>
              <a:t>Mettre à jour le lien</a:t>
            </a:r>
            <a:r>
              <a:rPr lang="fr-FR" baseline="0" dirty="0" smtClean="0"/>
              <a:t> </a:t>
            </a:r>
            <a:r>
              <a:rPr lang="fr-FR" baseline="0" dirty="0" err="1" smtClean="0"/>
              <a:t>métodia</a:t>
            </a:r>
            <a:endParaRPr lang="fr-FR" dirty="0"/>
          </a:p>
        </p:txBody>
      </p:sp>
      <p:sp>
        <p:nvSpPr>
          <p:cNvPr id="4" name="Espace réservé du numéro de diapositive 3"/>
          <p:cNvSpPr>
            <a:spLocks noGrp="1"/>
          </p:cNvSpPr>
          <p:nvPr>
            <p:ph type="sldNum" sz="quarter" idx="10"/>
          </p:nvPr>
        </p:nvSpPr>
        <p:spPr/>
        <p:txBody>
          <a:bodyPr/>
          <a:lstStyle/>
          <a:p>
            <a:fld id="{3CC09E14-96D8-44EC-9A05-5CF1F0AD7C03}" type="slidenum">
              <a:rPr lang="fr-FR" smtClean="0"/>
              <a:t>19</a:t>
            </a:fld>
            <a:endParaRPr lang="fr-FR"/>
          </a:p>
        </p:txBody>
      </p:sp>
    </p:spTree>
    <p:extLst>
      <p:ext uri="{BB962C8B-B14F-4D97-AF65-F5344CB8AC3E}">
        <p14:creationId xmlns:p14="http://schemas.microsoft.com/office/powerpoint/2010/main" val="1337241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Valérie</a:t>
            </a:r>
            <a:endParaRPr lang="fr-FR" dirty="0"/>
          </a:p>
        </p:txBody>
      </p:sp>
      <p:sp>
        <p:nvSpPr>
          <p:cNvPr id="4" name="Espace réservé du numéro de diapositive 3"/>
          <p:cNvSpPr>
            <a:spLocks noGrp="1"/>
          </p:cNvSpPr>
          <p:nvPr>
            <p:ph type="sldNum" sz="quarter" idx="10"/>
          </p:nvPr>
        </p:nvSpPr>
        <p:spPr/>
        <p:txBody>
          <a:bodyPr/>
          <a:lstStyle/>
          <a:p>
            <a:fld id="{3CC09E14-96D8-44EC-9A05-5CF1F0AD7C03}" type="slidenum">
              <a:rPr lang="fr-FR" smtClean="0"/>
              <a:t>20</a:t>
            </a:fld>
            <a:endParaRPr lang="fr-FR"/>
          </a:p>
        </p:txBody>
      </p:sp>
    </p:spTree>
    <p:extLst>
      <p:ext uri="{BB962C8B-B14F-4D97-AF65-F5344CB8AC3E}">
        <p14:creationId xmlns:p14="http://schemas.microsoft.com/office/powerpoint/2010/main" val="3358892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defTabSz="873972">
              <a:defRPr/>
            </a:pPr>
            <a:fld id="{3CC09E14-96D8-44EC-9A05-5CF1F0AD7C03}" type="slidenum">
              <a:rPr lang="fr-FR" sz="1100">
                <a:solidFill>
                  <a:prstClr val="black"/>
                </a:solidFill>
                <a:latin typeface="Calibri" panose="020F0502020204030204"/>
              </a:rPr>
              <a:pPr defTabSz="873972">
                <a:defRPr/>
              </a:pPr>
              <a:t>23</a:t>
            </a:fld>
            <a:endParaRPr lang="fr-FR" sz="1100">
              <a:solidFill>
                <a:prstClr val="black"/>
              </a:solidFill>
              <a:latin typeface="Calibri" panose="020F0502020204030204"/>
            </a:endParaRPr>
          </a:p>
        </p:txBody>
      </p:sp>
    </p:spTree>
    <p:extLst>
      <p:ext uri="{BB962C8B-B14F-4D97-AF65-F5344CB8AC3E}">
        <p14:creationId xmlns:p14="http://schemas.microsoft.com/office/powerpoint/2010/main" val="382958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Valérie</a:t>
            </a:r>
            <a:endParaRPr lang="fr-FR" dirty="0"/>
          </a:p>
        </p:txBody>
      </p:sp>
      <p:sp>
        <p:nvSpPr>
          <p:cNvPr id="4" name="Espace réservé du numéro de diapositive 3"/>
          <p:cNvSpPr>
            <a:spLocks noGrp="1"/>
          </p:cNvSpPr>
          <p:nvPr>
            <p:ph type="sldNum" sz="quarter" idx="10"/>
          </p:nvPr>
        </p:nvSpPr>
        <p:spPr/>
        <p:txBody>
          <a:bodyPr/>
          <a:lstStyle/>
          <a:p>
            <a:fld id="{3CC09E14-96D8-44EC-9A05-5CF1F0AD7C03}" type="slidenum">
              <a:rPr lang="fr-FR" smtClean="0"/>
              <a:t>2</a:t>
            </a:fld>
            <a:endParaRPr lang="fr-FR"/>
          </a:p>
        </p:txBody>
      </p:sp>
    </p:spTree>
    <p:extLst>
      <p:ext uri="{BB962C8B-B14F-4D97-AF65-F5344CB8AC3E}">
        <p14:creationId xmlns:p14="http://schemas.microsoft.com/office/powerpoint/2010/main" val="340151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b="1" dirty="0" smtClean="0">
                <a:solidFill>
                  <a:schemeClr val="accent1"/>
                </a:solidFill>
              </a:rPr>
              <a:t>Valérie</a:t>
            </a:r>
          </a:p>
          <a:p>
            <a:pPr lvl="0"/>
            <a:r>
              <a:rPr lang="fr-FR" sz="1200" b="1" dirty="0" smtClean="0">
                <a:solidFill>
                  <a:schemeClr val="accent1"/>
                </a:solidFill>
              </a:rPr>
              <a:t>La loi du 10 juillet 1987 </a:t>
            </a:r>
            <a:r>
              <a:rPr lang="fr-FR" sz="1200" dirty="0" smtClean="0">
                <a:solidFill>
                  <a:schemeClr val="tx1"/>
                </a:solidFill>
              </a:rPr>
              <a:t>apporte une évolution importante dans le secteur de l’emploi et du handicap. </a:t>
            </a:r>
          </a:p>
          <a:p>
            <a:pPr lvl="0"/>
            <a:r>
              <a:rPr lang="fr-FR" sz="1200" dirty="0" smtClean="0">
                <a:solidFill>
                  <a:schemeClr val="tx1"/>
                </a:solidFill>
              </a:rPr>
              <a:t>Cette loi oblige toutes les entreprises privées et publiques de 20 salariés et plus à employer </a:t>
            </a:r>
            <a:r>
              <a:rPr lang="fr-FR" sz="1200" b="1" dirty="0" smtClean="0">
                <a:solidFill>
                  <a:schemeClr val="tx2">
                    <a:lumMod val="60000"/>
                    <a:lumOff val="40000"/>
                  </a:schemeClr>
                </a:solidFill>
              </a:rPr>
              <a:t>un minimum de 6% de personnes handicapées dans leur effectif total et </a:t>
            </a:r>
            <a:r>
              <a:rPr lang="fr-FR" sz="1200" dirty="0" smtClean="0">
                <a:solidFill>
                  <a:schemeClr val="tx1"/>
                </a:solidFill>
              </a:rPr>
              <a:t>prévoit le versement d’une </a:t>
            </a:r>
            <a:r>
              <a:rPr lang="fr-FR" sz="1200" b="1" dirty="0" smtClean="0">
                <a:solidFill>
                  <a:schemeClr val="tx2">
                    <a:lumMod val="60000"/>
                    <a:lumOff val="40000"/>
                  </a:schemeClr>
                </a:solidFill>
              </a:rPr>
              <a:t>contribution </a:t>
            </a:r>
            <a:r>
              <a:rPr lang="fr-FR" sz="1200" dirty="0" smtClean="0">
                <a:solidFill>
                  <a:schemeClr val="tx1"/>
                </a:solidFill>
              </a:rPr>
              <a:t>pour les entreprises privées qui ne respectent pas ce quota.</a:t>
            </a:r>
          </a:p>
          <a:p>
            <a:pPr lvl="0"/>
            <a:endParaRPr lang="fr-FR" sz="1200" b="1" dirty="0" smtClean="0">
              <a:solidFill>
                <a:schemeClr val="tx1"/>
              </a:solidFill>
            </a:endParaRPr>
          </a:p>
          <a:p>
            <a:pPr lvl="0"/>
            <a:r>
              <a:rPr lang="fr-FR" sz="1200" b="1" dirty="0" smtClean="0">
                <a:solidFill>
                  <a:schemeClr val="tx1"/>
                </a:solidFill>
              </a:rPr>
              <a:t>C’est de cette loi que naît l’</a:t>
            </a:r>
            <a:r>
              <a:rPr lang="fr-FR" sz="1200" b="1" dirty="0" err="1" smtClean="0">
                <a:solidFill>
                  <a:schemeClr val="tx1"/>
                </a:solidFill>
              </a:rPr>
              <a:t>Agefiph</a:t>
            </a:r>
            <a:r>
              <a:rPr lang="fr-FR" sz="1200" dirty="0" smtClean="0">
                <a:solidFill>
                  <a:schemeClr val="tx1"/>
                </a:solidFill>
              </a:rPr>
              <a:t>, l’association chargée de gérer ce fonds de développement pour l’insertion professionnelle des personnes handicapées, alimenté par la contribution des entreprises.</a:t>
            </a:r>
          </a:p>
          <a:p>
            <a:pPr lvl="0"/>
            <a:endParaRPr kumimoji="0" lang="fr-FR" sz="1200" b="0" i="0" u="none" strike="noStrike" kern="1200" cap="none" spc="0" normalizeH="0" baseline="0" noProof="0" dirty="0" smtClean="0">
              <a:ln>
                <a:noFill/>
              </a:ln>
              <a:solidFill>
                <a:schemeClr val="tx1"/>
              </a:solidFill>
              <a:effectLst/>
              <a:uLnTx/>
              <a:uFillTx/>
              <a:latin typeface="+mn-lt"/>
            </a:endParaRPr>
          </a:p>
          <a:p>
            <a:pPr lvl="0"/>
            <a:r>
              <a:rPr lang="fr-FR" sz="1200" dirty="0" smtClean="0">
                <a:solidFill>
                  <a:prstClr val="black"/>
                </a:solidFill>
              </a:rPr>
              <a:t>La loi du 10 juillet 1987 est </a:t>
            </a:r>
            <a:r>
              <a:rPr lang="fr-FR" sz="1200" b="1" dirty="0" smtClean="0">
                <a:solidFill>
                  <a:prstClr val="black"/>
                </a:solidFill>
              </a:rPr>
              <a:t>complétée</a:t>
            </a:r>
            <a:r>
              <a:rPr lang="fr-FR" sz="1200" dirty="0" smtClean="0">
                <a:solidFill>
                  <a:prstClr val="black"/>
                </a:solidFill>
              </a:rPr>
              <a:t> par celle du </a:t>
            </a:r>
            <a:r>
              <a:rPr lang="fr-FR" sz="1200" b="1" dirty="0" smtClean="0">
                <a:solidFill>
                  <a:schemeClr val="accent1"/>
                </a:solidFill>
              </a:rPr>
              <a:t>11 février 2005</a:t>
            </a:r>
            <a:r>
              <a:rPr lang="fr-FR" sz="1200" dirty="0" smtClean="0">
                <a:solidFill>
                  <a:prstClr val="black"/>
                </a:solidFill>
              </a:rPr>
              <a:t>, portant </a:t>
            </a:r>
            <a:r>
              <a:rPr lang="fr-FR" sz="1200" b="1" u="sng" dirty="0" smtClean="0">
                <a:solidFill>
                  <a:schemeClr val="accent1"/>
                </a:solidFill>
              </a:rPr>
              <a:t>sur l’égalité des droits et des chances, la participation et la citoyenneté des personnes handicapées.</a:t>
            </a:r>
          </a:p>
          <a:p>
            <a:pPr lvl="0"/>
            <a:endParaRPr lang="fr-FR" sz="1200" dirty="0" smtClean="0">
              <a:solidFill>
                <a:prstClr val="black"/>
              </a:solidFill>
            </a:endParaRPr>
          </a:p>
          <a:p>
            <a:pPr lvl="0"/>
            <a:r>
              <a:rPr lang="fr-FR" sz="1200" dirty="0" smtClean="0">
                <a:solidFill>
                  <a:prstClr val="black"/>
                </a:solidFill>
              </a:rPr>
              <a:t>Cette « loi handicap » instaure notamment un </a:t>
            </a:r>
            <a:r>
              <a:rPr lang="fr-FR" sz="1200" b="1" dirty="0" smtClean="0">
                <a:solidFill>
                  <a:schemeClr val="accent1"/>
                </a:solidFill>
              </a:rPr>
              <a:t>principe de compensation </a:t>
            </a:r>
            <a:r>
              <a:rPr lang="fr-FR" sz="1200" dirty="0" smtClean="0">
                <a:solidFill>
                  <a:prstClr val="black"/>
                </a:solidFill>
              </a:rPr>
              <a:t>des conséquences du handicap. </a:t>
            </a:r>
          </a:p>
          <a:p>
            <a:pPr lvl="0"/>
            <a:endParaRPr lang="fr-FR" sz="1200" dirty="0" smtClean="0">
              <a:solidFill>
                <a:prstClr val="black"/>
              </a:solidFill>
            </a:endParaRPr>
          </a:p>
          <a:p>
            <a:pPr lvl="0" algn="just"/>
            <a:r>
              <a:rPr lang="fr-FR" sz="1200" dirty="0" smtClean="0">
                <a:solidFill>
                  <a:prstClr val="black"/>
                </a:solidFill>
              </a:rPr>
              <a:t>La loi renforce également l’obligation d’emploi pour les entreprises de 20 salariés et plus et augmente le montant de leur contribution en cas de non-respect du quota de 6% de travailleurs handicapés. Elle étend au secteur public le principe de contribution et crée ainsi le Fonds pour l’insertion des personnes handicapées dans la fonction publique </a:t>
            </a:r>
            <a:r>
              <a:rPr lang="fr-FR" sz="1200" b="1" dirty="0" smtClean="0">
                <a:solidFill>
                  <a:schemeClr val="accent1"/>
                </a:solidFill>
              </a:rPr>
              <a:t>(FIPHFP).</a:t>
            </a:r>
            <a:endParaRPr kumimoji="0" lang="fr-FR" sz="1200" b="1" i="0" u="none" strike="noStrike" kern="1200" cap="none" spc="0" normalizeH="0" baseline="0" noProof="0" dirty="0" smtClean="0">
              <a:ln>
                <a:noFill/>
              </a:ln>
              <a:solidFill>
                <a:schemeClr val="accent1"/>
              </a:solidFill>
              <a:effectLst/>
              <a:uLnTx/>
              <a:uFillTx/>
              <a:latin typeface="+mn-lt"/>
            </a:endParaRPr>
          </a:p>
          <a:p>
            <a:pPr lvl="0"/>
            <a:endParaRPr kumimoji="0" lang="fr-FR" sz="1200" b="0" i="0" u="none" strike="noStrike" kern="1200" cap="none" spc="0" normalizeH="0" baseline="0" noProof="0" dirty="0" smtClean="0">
              <a:ln>
                <a:noFill/>
              </a:ln>
              <a:solidFill>
                <a:schemeClr val="tx1"/>
              </a:solidFill>
              <a:effectLst/>
              <a:uLnTx/>
              <a:uFillTx/>
              <a:latin typeface="+mn-lt"/>
            </a:endParaRPr>
          </a:p>
          <a:p>
            <a:endParaRPr lang="fr-FR" dirty="0"/>
          </a:p>
        </p:txBody>
      </p:sp>
      <p:sp>
        <p:nvSpPr>
          <p:cNvPr id="4" name="Espace réservé du numéro de diapositive 3"/>
          <p:cNvSpPr>
            <a:spLocks noGrp="1"/>
          </p:cNvSpPr>
          <p:nvPr>
            <p:ph type="sldNum" sz="quarter" idx="10"/>
          </p:nvPr>
        </p:nvSpPr>
        <p:spPr/>
        <p:txBody>
          <a:bodyPr/>
          <a:lstStyle/>
          <a:p>
            <a:pPr defTabSz="874061">
              <a:defRPr/>
            </a:pPr>
            <a:fld id="{3CC09E14-96D8-44EC-9A05-5CF1F0AD7C03}" type="slidenum">
              <a:rPr lang="fr-FR" sz="1100">
                <a:solidFill>
                  <a:prstClr val="black"/>
                </a:solidFill>
                <a:latin typeface="Calibri" panose="020F0502020204030204"/>
              </a:rPr>
              <a:pPr defTabSz="874061">
                <a:defRPr/>
              </a:pPr>
              <a:t>3</a:t>
            </a:fld>
            <a:endParaRPr lang="fr-FR" sz="1100">
              <a:solidFill>
                <a:prstClr val="black"/>
              </a:solidFill>
              <a:latin typeface="Calibri" panose="020F0502020204030204"/>
            </a:endParaRPr>
          </a:p>
        </p:txBody>
      </p:sp>
    </p:spTree>
    <p:extLst>
      <p:ext uri="{BB962C8B-B14F-4D97-AF65-F5344CB8AC3E}">
        <p14:creationId xmlns:p14="http://schemas.microsoft.com/office/powerpoint/2010/main" val="3016226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Valérie</a:t>
            </a:r>
            <a:endParaRPr lang="fr-FR" dirty="0"/>
          </a:p>
        </p:txBody>
      </p:sp>
      <p:sp>
        <p:nvSpPr>
          <p:cNvPr id="4" name="Espace réservé du numéro de diapositive 3"/>
          <p:cNvSpPr>
            <a:spLocks noGrp="1"/>
          </p:cNvSpPr>
          <p:nvPr>
            <p:ph type="sldNum" sz="quarter" idx="10"/>
          </p:nvPr>
        </p:nvSpPr>
        <p:spPr/>
        <p:txBody>
          <a:bodyPr/>
          <a:lstStyle/>
          <a:p>
            <a:fld id="{3CC09E14-96D8-44EC-9A05-5CF1F0AD7C03}" type="slidenum">
              <a:rPr lang="fr-FR" smtClean="0"/>
              <a:t>4</a:t>
            </a:fld>
            <a:endParaRPr lang="fr-FR"/>
          </a:p>
        </p:txBody>
      </p:sp>
    </p:spTree>
    <p:extLst>
      <p:ext uri="{BB962C8B-B14F-4D97-AF65-F5344CB8AC3E}">
        <p14:creationId xmlns:p14="http://schemas.microsoft.com/office/powerpoint/2010/main" val="1475297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Valérie</a:t>
            </a:r>
            <a:endParaRPr lang="fr-FR" dirty="0"/>
          </a:p>
        </p:txBody>
      </p:sp>
      <p:sp>
        <p:nvSpPr>
          <p:cNvPr id="4" name="Espace réservé du numéro de diapositive 3"/>
          <p:cNvSpPr>
            <a:spLocks noGrp="1"/>
          </p:cNvSpPr>
          <p:nvPr>
            <p:ph type="sldNum" sz="quarter" idx="10"/>
          </p:nvPr>
        </p:nvSpPr>
        <p:spPr/>
        <p:txBody>
          <a:bodyPr/>
          <a:lstStyle/>
          <a:p>
            <a:fld id="{3CC09E14-96D8-44EC-9A05-5CF1F0AD7C03}" type="slidenum">
              <a:rPr lang="fr-FR" smtClean="0"/>
              <a:t>5</a:t>
            </a:fld>
            <a:endParaRPr lang="fr-FR"/>
          </a:p>
        </p:txBody>
      </p:sp>
    </p:spTree>
    <p:extLst>
      <p:ext uri="{BB962C8B-B14F-4D97-AF65-F5344CB8AC3E}">
        <p14:creationId xmlns:p14="http://schemas.microsoft.com/office/powerpoint/2010/main" val="4219890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a:noFill/>
        </p:spPr>
      </p:sp>
      <p:sp>
        <p:nvSpPr>
          <p:cNvPr id="43011" name="Espace réservé des commentaires 2"/>
          <p:cNvSpPr>
            <a:spLocks noGrp="1"/>
          </p:cNvSpPr>
          <p:nvPr>
            <p:ph type="body" idx="1"/>
          </p:nvPr>
        </p:nvSpPr>
        <p:spPr/>
        <p:txBody>
          <a:bodyPr/>
          <a:lstStyle/>
          <a:p>
            <a:pPr marL="0" indent="0">
              <a:buFontTx/>
              <a:buNone/>
              <a:defRPr/>
            </a:pPr>
            <a:r>
              <a:rPr lang="fr-FR" altLang="ja-JP" b="1" dirty="0" err="1" smtClean="0">
                <a:solidFill>
                  <a:schemeClr val="bg1">
                    <a:lumMod val="50000"/>
                  </a:schemeClr>
                </a:solidFill>
              </a:rPr>
              <a:t>Syrielle</a:t>
            </a:r>
            <a:endParaRPr lang="fr-FR" altLang="ja-JP" b="1" dirty="0" smtClean="0">
              <a:solidFill>
                <a:schemeClr val="bg1">
                  <a:lumMod val="50000"/>
                </a:schemeClr>
              </a:solidFill>
            </a:endParaRPr>
          </a:p>
        </p:txBody>
      </p:sp>
      <p:sp>
        <p:nvSpPr>
          <p:cNvPr id="51204" name="Espace réservé du numéro de diapositive 3"/>
          <p:cNvSpPr>
            <a:spLocks noGrp="1"/>
          </p:cNvSpPr>
          <p:nvPr>
            <p:ph type="sldNum" sz="quarter" idx="5"/>
          </p:nvPr>
        </p:nvSpPr>
        <p:spPr>
          <a:noFill/>
        </p:spPr>
        <p:txBody>
          <a:bodyPr/>
          <a:lstStyle>
            <a:lvl1pPr defTabSz="440066">
              <a:spcBef>
                <a:spcPct val="30000"/>
              </a:spcBef>
              <a:defRPr sz="1100">
                <a:solidFill>
                  <a:schemeClr val="tx1"/>
                </a:solidFill>
                <a:latin typeface="Arial" panose="020B0604020202020204" pitchFamily="34" charset="0"/>
                <a:ea typeface="ヒラギノ角ゴ Pro W3" charset="0"/>
                <a:cs typeface="ヒラギノ角ゴ Pro W3" charset="0"/>
              </a:defRPr>
            </a:lvl1pPr>
            <a:lvl2pPr marL="708658" indent="-271627" defTabSz="440066">
              <a:spcBef>
                <a:spcPct val="30000"/>
              </a:spcBef>
              <a:defRPr sz="1100">
                <a:solidFill>
                  <a:schemeClr val="tx1"/>
                </a:solidFill>
                <a:latin typeface="Arial" panose="020B0604020202020204" pitchFamily="34" charset="0"/>
                <a:ea typeface="ヒラギノ角ゴ Pro W3" charset="0"/>
                <a:cs typeface="ヒラギノ角ゴ Pro W3" charset="0"/>
              </a:defRPr>
            </a:lvl2pPr>
            <a:lvl3pPr marL="1091061" indent="-216998" defTabSz="440066">
              <a:spcBef>
                <a:spcPct val="30000"/>
              </a:spcBef>
              <a:defRPr sz="1100">
                <a:solidFill>
                  <a:schemeClr val="tx1"/>
                </a:solidFill>
                <a:latin typeface="Arial" panose="020B0604020202020204" pitchFamily="34" charset="0"/>
                <a:ea typeface="MS PGothic" panose="020B0600070205080204" pitchFamily="34" charset="-128"/>
                <a:cs typeface="Geneva"/>
              </a:defRPr>
            </a:lvl3pPr>
            <a:lvl4pPr marL="1528091" indent="-216998" defTabSz="440066">
              <a:spcBef>
                <a:spcPct val="30000"/>
              </a:spcBef>
              <a:defRPr sz="1100">
                <a:solidFill>
                  <a:schemeClr val="tx1"/>
                </a:solidFill>
                <a:latin typeface="Arial" panose="020B0604020202020204" pitchFamily="34" charset="0"/>
                <a:ea typeface="MS PGothic" panose="020B0600070205080204" pitchFamily="34" charset="-128"/>
                <a:cs typeface="Geneva"/>
              </a:defRPr>
            </a:lvl4pPr>
            <a:lvl5pPr marL="1965122" indent="-216998" defTabSz="440066">
              <a:spcBef>
                <a:spcPct val="30000"/>
              </a:spcBef>
              <a:defRPr sz="11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402153" indent="-216998" defTabSz="440066"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839184" indent="-216998" defTabSz="440066"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276215" indent="-216998" defTabSz="440066"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713245" indent="-216998" defTabSz="440066"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pPr>
            <a:fld id="{FA3C9643-99C3-42B7-B177-830411F42FF3}" type="slidenum">
              <a:rPr lang="en-US" altLang="fr-FR" smtClean="0"/>
              <a:pPr>
                <a:spcBef>
                  <a:spcPct val="0"/>
                </a:spcBef>
              </a:pPr>
              <a:t>7</a:t>
            </a:fld>
            <a:endParaRPr lang="en-US" altLang="fr-FR" smtClean="0"/>
          </a:p>
        </p:txBody>
      </p:sp>
    </p:spTree>
    <p:extLst>
      <p:ext uri="{BB962C8B-B14F-4D97-AF65-F5344CB8AC3E}">
        <p14:creationId xmlns:p14="http://schemas.microsoft.com/office/powerpoint/2010/main" val="2935534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1" indent="0" fontAlgn="base">
              <a:lnSpc>
                <a:spcPct val="110000"/>
              </a:lnSpc>
              <a:spcBef>
                <a:spcPts val="750"/>
              </a:spcBef>
              <a:spcAft>
                <a:spcPct val="0"/>
              </a:spcAft>
              <a:buClr>
                <a:schemeClr val="accent1"/>
              </a:buClr>
              <a:buFont typeface="Wingdings 3" panose="05040102010807070707" pitchFamily="18" charset="2"/>
              <a:buNone/>
              <a:defRPr/>
            </a:pPr>
            <a:r>
              <a:rPr lang="fr-FR" sz="1200" dirty="0" err="1" smtClean="0">
                <a:solidFill>
                  <a:schemeClr val="tx2"/>
                </a:solidFill>
                <a:cs typeface="Times New Roman" panose="02020603050405020304" pitchFamily="18" charset="0"/>
              </a:rPr>
              <a:t>Syrielle</a:t>
            </a:r>
            <a:endParaRPr lang="fr-FR" sz="1200" dirty="0" smtClean="0">
              <a:solidFill>
                <a:schemeClr val="tx2"/>
              </a:solidFill>
              <a:cs typeface="Times New Roman" panose="02020603050405020304" pitchFamily="18" charset="0"/>
            </a:endParaRPr>
          </a:p>
          <a:p>
            <a:pPr marL="0" lvl="1" indent="0" fontAlgn="base">
              <a:lnSpc>
                <a:spcPct val="110000"/>
              </a:lnSpc>
              <a:spcBef>
                <a:spcPts val="750"/>
              </a:spcBef>
              <a:spcAft>
                <a:spcPct val="0"/>
              </a:spcAft>
              <a:buClr>
                <a:schemeClr val="accent1"/>
              </a:buClr>
              <a:buFont typeface="Wingdings 3" panose="05040102010807070707" pitchFamily="18" charset="2"/>
              <a:buNone/>
              <a:defRPr/>
            </a:pPr>
            <a:r>
              <a:rPr lang="fr-FR" sz="1200" dirty="0" smtClean="0">
                <a:solidFill>
                  <a:schemeClr val="tx2"/>
                </a:solidFill>
                <a:cs typeface="Times New Roman" panose="02020603050405020304" pitchFamily="18" charset="0"/>
              </a:rPr>
              <a:t>Pour les personnes : </a:t>
            </a:r>
            <a:r>
              <a:rPr lang="fr-FR" sz="2200" dirty="0" smtClean="0"/>
              <a:t>résidentes sur le territoire français,</a:t>
            </a:r>
            <a:r>
              <a:rPr lang="fr-FR" sz="2200" baseline="0" dirty="0" smtClean="0"/>
              <a:t> / </a:t>
            </a:r>
            <a:r>
              <a:rPr lang="fr-FR" sz="2200" dirty="0" smtClean="0"/>
              <a:t>ou travaillant dans une entreprise établie sur le territoire français au titre des aides à l’employeur</a:t>
            </a:r>
            <a:r>
              <a:rPr lang="fr-FR" sz="2200" baseline="0" dirty="0" smtClean="0"/>
              <a:t> / </a:t>
            </a:r>
            <a:r>
              <a:rPr lang="fr-FR" sz="2200" dirty="0" smtClean="0"/>
              <a:t>âge plancher : 15 ans (pas d’âge plafond)</a:t>
            </a:r>
          </a:p>
          <a:p>
            <a:pPr marL="0" indent="0">
              <a:buNone/>
            </a:pPr>
            <a:r>
              <a:rPr lang="fr-FR" sz="1200" dirty="0" smtClean="0">
                <a:solidFill>
                  <a:schemeClr val="tx2"/>
                </a:solidFill>
                <a:cs typeface="Times New Roman" panose="02020603050405020304" pitchFamily="18" charset="0"/>
              </a:rPr>
              <a:t>Pour les entreprises : Ouverte pour : les Entreprises Adaptées non concernées par l’aide au poste et les structures d’insertion par l’activité économique (IAE)</a:t>
            </a:r>
          </a:p>
          <a:p>
            <a:pPr marL="0" indent="0">
              <a:buNone/>
            </a:pPr>
            <a:r>
              <a:rPr lang="fr-FR" sz="1200" dirty="0" smtClean="0">
                <a:solidFill>
                  <a:schemeClr val="tx2"/>
                </a:solidFill>
                <a:cs typeface="Times New Roman" panose="02020603050405020304" pitchFamily="18" charset="0"/>
              </a:rPr>
              <a:t> les organismes de droit privé accueillant un jeune volontaire dans le cadre d’une mission de service civique.</a:t>
            </a:r>
          </a:p>
          <a:p>
            <a:pPr marL="0" indent="0">
              <a:buNone/>
            </a:pPr>
            <a:r>
              <a:rPr lang="fr-FR" sz="1200" dirty="0" smtClean="0">
                <a:solidFill>
                  <a:schemeClr val="tx2"/>
                </a:solidFill>
                <a:cs typeface="Times New Roman" panose="02020603050405020304" pitchFamily="18" charset="0"/>
              </a:rPr>
              <a:t> les entreprises signataires d’un accord agréé de branche, de groupe ou d’entreprise ayant atteint le taux d’emploi de 6%</a:t>
            </a:r>
            <a:r>
              <a:rPr lang="fr-FR" sz="1200" baseline="0" dirty="0" smtClean="0">
                <a:solidFill>
                  <a:schemeClr val="tx2"/>
                </a:solidFill>
                <a:cs typeface="Times New Roman" panose="02020603050405020304" pitchFamily="18" charset="0"/>
              </a:rPr>
              <a:t> </a:t>
            </a:r>
            <a:r>
              <a:rPr lang="fr-FR" sz="1200" kern="1200" dirty="0" smtClean="0">
                <a:solidFill>
                  <a:schemeClr val="dk1"/>
                </a:solidFill>
                <a:effectLst/>
                <a:latin typeface="+mn-lt"/>
                <a:ea typeface="+mn-ea"/>
                <a:cs typeface="+mn-cs"/>
              </a:rPr>
              <a:t>(l’atteinte du taux d’emploi s’apprécie au niveau où a été signé l’accord).</a:t>
            </a:r>
            <a:r>
              <a:rPr lang="fr-FR" sz="1200" kern="1200" baseline="0" dirty="0" smtClean="0">
                <a:solidFill>
                  <a:schemeClr val="dk1"/>
                </a:solidFill>
                <a:effectLst/>
                <a:latin typeface="+mn-lt"/>
                <a:ea typeface="+mn-ea"/>
                <a:cs typeface="+mn-cs"/>
              </a:rPr>
              <a:t> </a:t>
            </a:r>
            <a:r>
              <a:rPr lang="fr-FR" sz="1200" dirty="0" smtClean="0">
                <a:solidFill>
                  <a:schemeClr val="tx2"/>
                </a:solidFill>
                <a:cs typeface="Times New Roman" panose="02020603050405020304" pitchFamily="18" charset="0"/>
              </a:rPr>
              <a:t> </a:t>
            </a:r>
          </a:p>
          <a:p>
            <a:pPr marL="0" indent="0">
              <a:buNone/>
            </a:pPr>
            <a:endParaRPr lang="fr-FR" sz="1200" dirty="0" smtClean="0">
              <a:solidFill>
                <a:schemeClr val="tx2"/>
              </a:solidFill>
              <a:cs typeface="Times New Roman" panose="02020603050405020304" pitchFamily="18" charset="0"/>
            </a:endParaRPr>
          </a:p>
          <a:p>
            <a:pPr marL="0" indent="0">
              <a:buNone/>
            </a:pPr>
            <a:r>
              <a:rPr lang="fr-FR" sz="1200" dirty="0" smtClean="0">
                <a:solidFill>
                  <a:schemeClr val="tx2"/>
                </a:solidFill>
                <a:cs typeface="Times New Roman" panose="02020603050405020304" pitchFamily="18" charset="0"/>
              </a:rPr>
              <a:t>Il convient de noter que les </a:t>
            </a:r>
            <a:r>
              <a:rPr lang="fr-FR" sz="1200" dirty="0" smtClean="0">
                <a:solidFill>
                  <a:schemeClr val="tx2"/>
                </a:solidFill>
              </a:rPr>
              <a:t>entreprises sous accord agréé ayant un taux d’emploi inférieur à 6 % sont éligibles à :</a:t>
            </a:r>
          </a:p>
          <a:p>
            <a:pPr>
              <a:buClr>
                <a:schemeClr val="tx2"/>
              </a:buClr>
            </a:pPr>
            <a:r>
              <a:rPr lang="fr-FR" sz="1200" dirty="0" smtClean="0">
                <a:solidFill>
                  <a:schemeClr val="tx2"/>
                </a:solidFill>
              </a:rPr>
              <a:t>l’offre de services Cap emploi </a:t>
            </a:r>
          </a:p>
          <a:p>
            <a:pPr>
              <a:buClr>
                <a:schemeClr val="tx2"/>
              </a:buClr>
            </a:pPr>
            <a:r>
              <a:rPr lang="fr-FR" sz="1200" dirty="0" smtClean="0">
                <a:solidFill>
                  <a:schemeClr val="tx2"/>
                </a:solidFill>
              </a:rPr>
              <a:t>L’offre de conseil et d’accompagnement délivré par l’</a:t>
            </a:r>
            <a:r>
              <a:rPr lang="fr-FR" sz="1200" dirty="0" err="1" smtClean="0">
                <a:solidFill>
                  <a:schemeClr val="tx2"/>
                </a:solidFill>
              </a:rPr>
              <a:t>Agefiph</a:t>
            </a:r>
            <a:endParaRPr lang="fr-FR" sz="1200" dirty="0" smtClean="0">
              <a:solidFill>
                <a:schemeClr val="tx2"/>
              </a:solidFill>
            </a:endParaRPr>
          </a:p>
          <a:p>
            <a:pPr>
              <a:buClr>
                <a:schemeClr val="tx2"/>
              </a:buClr>
            </a:pPr>
            <a:r>
              <a:rPr lang="fr-FR" sz="1200" dirty="0" smtClean="0">
                <a:solidFill>
                  <a:schemeClr val="tx2"/>
                </a:solidFill>
              </a:rPr>
              <a:t>la Reconnaissance de Lourdeur du Handicap qui ouvre droit à l’aide à l’emploi des travailleurs handicapés</a:t>
            </a:r>
            <a:r>
              <a:rPr lang="fr-FR" sz="1200" baseline="0" dirty="0" smtClean="0">
                <a:solidFill>
                  <a:schemeClr val="tx2"/>
                </a:solidFill>
              </a:rPr>
              <a:t> (aide financière ex AETH)</a:t>
            </a:r>
            <a:endParaRPr lang="fr-FR" sz="1200" dirty="0" smtClean="0">
              <a:solidFill>
                <a:schemeClr val="tx2"/>
              </a:solidFill>
            </a:endParaRPr>
          </a:p>
        </p:txBody>
      </p:sp>
      <p:sp>
        <p:nvSpPr>
          <p:cNvPr id="4" name="Espace réservé du numéro de diapositive 3"/>
          <p:cNvSpPr>
            <a:spLocks noGrp="1"/>
          </p:cNvSpPr>
          <p:nvPr>
            <p:ph type="sldNum" sz="quarter" idx="10"/>
          </p:nvPr>
        </p:nvSpPr>
        <p:spPr/>
        <p:txBody>
          <a:bodyPr/>
          <a:lstStyle/>
          <a:p>
            <a:fld id="{96D0C1ED-C151-4AD2-BDF7-336B4A8AECAC}" type="slidenum">
              <a:rPr lang="fr-FR" smtClean="0"/>
              <a:t>8</a:t>
            </a:fld>
            <a:endParaRPr lang="fr-FR"/>
          </a:p>
        </p:txBody>
      </p:sp>
    </p:spTree>
    <p:extLst>
      <p:ext uri="{BB962C8B-B14F-4D97-AF65-F5344CB8AC3E}">
        <p14:creationId xmlns:p14="http://schemas.microsoft.com/office/powerpoint/2010/main" val="3521819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Syrielle</a:t>
            </a:r>
            <a:endParaRPr lang="fr-FR" dirty="0"/>
          </a:p>
        </p:txBody>
      </p:sp>
      <p:sp>
        <p:nvSpPr>
          <p:cNvPr id="4" name="Espace réservé du numéro de diapositive 3"/>
          <p:cNvSpPr>
            <a:spLocks noGrp="1"/>
          </p:cNvSpPr>
          <p:nvPr>
            <p:ph type="sldNum" sz="quarter" idx="10"/>
          </p:nvPr>
        </p:nvSpPr>
        <p:spPr/>
        <p:txBody>
          <a:bodyPr/>
          <a:lstStyle/>
          <a:p>
            <a:fld id="{3CC09E14-96D8-44EC-9A05-5CF1F0AD7C03}" type="slidenum">
              <a:rPr lang="fr-FR" smtClean="0"/>
              <a:t>9</a:t>
            </a:fld>
            <a:endParaRPr lang="fr-FR"/>
          </a:p>
        </p:txBody>
      </p:sp>
    </p:spTree>
    <p:extLst>
      <p:ext uri="{BB962C8B-B14F-4D97-AF65-F5344CB8AC3E}">
        <p14:creationId xmlns:p14="http://schemas.microsoft.com/office/powerpoint/2010/main" val="494011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Marie Pierre</a:t>
            </a:r>
            <a:endParaRPr lang="fr-FR" dirty="0"/>
          </a:p>
        </p:txBody>
      </p:sp>
      <p:sp>
        <p:nvSpPr>
          <p:cNvPr id="4" name="Espace réservé du numéro de diapositive 3"/>
          <p:cNvSpPr>
            <a:spLocks noGrp="1"/>
          </p:cNvSpPr>
          <p:nvPr>
            <p:ph type="sldNum" sz="quarter" idx="10"/>
          </p:nvPr>
        </p:nvSpPr>
        <p:spPr/>
        <p:txBody>
          <a:bodyPr/>
          <a:lstStyle/>
          <a:p>
            <a:fld id="{3CC09E14-96D8-44EC-9A05-5CF1F0AD7C03}" type="slidenum">
              <a:rPr lang="fr-FR" smtClean="0"/>
              <a:t>10</a:t>
            </a:fld>
            <a:endParaRPr lang="fr-FR"/>
          </a:p>
        </p:txBody>
      </p:sp>
    </p:spTree>
    <p:extLst>
      <p:ext uri="{BB962C8B-B14F-4D97-AF65-F5344CB8AC3E}">
        <p14:creationId xmlns:p14="http://schemas.microsoft.com/office/powerpoint/2010/main" val="343891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0B16957-E9A0-4685-8B64-9FF08587AB46}"/>
              </a:ext>
            </a:extLst>
          </p:cNvPr>
          <p:cNvSpPr/>
          <p:nvPr userDrawn="1"/>
        </p:nvSpPr>
        <p:spPr>
          <a:xfrm>
            <a:off x="0" y="4082902"/>
            <a:ext cx="9144000" cy="2775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3556186-7623-41E6-9695-A333D1AD539C}"/>
              </a:ext>
            </a:extLst>
          </p:cNvPr>
          <p:cNvSpPr/>
          <p:nvPr userDrawn="1"/>
        </p:nvSpPr>
        <p:spPr>
          <a:xfrm>
            <a:off x="0" y="0"/>
            <a:ext cx="9144000" cy="5858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3BC059FB-3CFF-4989-9BB5-F1933C51AAAD}"/>
              </a:ext>
            </a:extLst>
          </p:cNvPr>
          <p:cNvSpPr>
            <a:spLocks noGrp="1"/>
          </p:cNvSpPr>
          <p:nvPr>
            <p:ph type="ctrTitle"/>
          </p:nvPr>
        </p:nvSpPr>
        <p:spPr>
          <a:xfrm>
            <a:off x="287080" y="335553"/>
            <a:ext cx="8463516" cy="1077322"/>
          </a:xfrm>
        </p:spPr>
        <p:txBody>
          <a:bodyPr anchor="t"/>
          <a:lstStyle>
            <a:lvl1pPr algn="l">
              <a:defRPr sz="4000">
                <a:solidFill>
                  <a:schemeClr val="bg1"/>
                </a:solidFill>
              </a:defRPr>
            </a:lvl1pPr>
          </a:lstStyle>
          <a:p>
            <a:r>
              <a:rPr lang="fr-FR" dirty="0"/>
              <a:t>Modifiez le style du titre</a:t>
            </a:r>
          </a:p>
        </p:txBody>
      </p:sp>
      <p:grpSp>
        <p:nvGrpSpPr>
          <p:cNvPr id="17" name="Groupe 16">
            <a:extLst>
              <a:ext uri="{FF2B5EF4-FFF2-40B4-BE49-F238E27FC236}">
                <a16:creationId xmlns:a16="http://schemas.microsoft.com/office/drawing/2014/main" id="{F676A3F1-6BB9-4B94-8FFC-44512A708FFE}"/>
              </a:ext>
            </a:extLst>
          </p:cNvPr>
          <p:cNvGrpSpPr/>
          <p:nvPr userDrawn="1"/>
        </p:nvGrpSpPr>
        <p:grpSpPr>
          <a:xfrm>
            <a:off x="351711" y="6181725"/>
            <a:ext cx="1689747" cy="369011"/>
            <a:chOff x="-285750" y="5594350"/>
            <a:chExt cx="3076265" cy="671803"/>
          </a:xfrm>
        </p:grpSpPr>
        <p:sp>
          <p:nvSpPr>
            <p:cNvPr id="18" name="Forme libre : forme 17">
              <a:extLst>
                <a:ext uri="{FF2B5EF4-FFF2-40B4-BE49-F238E27FC236}">
                  <a16:creationId xmlns:a16="http://schemas.microsoft.com/office/drawing/2014/main" id="{9BCBA8C0-0F34-4635-859D-F2AF03252360}"/>
                </a:ext>
              </a:extLst>
            </p:cNvPr>
            <p:cNvSpPr/>
            <p:nvPr/>
          </p:nvSpPr>
          <p:spPr>
            <a:xfrm>
              <a:off x="1326479" y="5751156"/>
              <a:ext cx="290305" cy="365237"/>
            </a:xfrm>
            <a:custGeom>
              <a:avLst/>
              <a:gdLst>
                <a:gd name="connsiteX0" fmla="*/ 166275 w 290305"/>
                <a:gd name="connsiteY0" fmla="*/ 0 h 365237"/>
                <a:gd name="connsiteX1" fmla="*/ 221717 w 290305"/>
                <a:gd name="connsiteY1" fmla="*/ 10715 h 365237"/>
                <a:gd name="connsiteX2" fmla="*/ 262179 w 290305"/>
                <a:gd name="connsiteY2" fmla="*/ 41307 h 365237"/>
                <a:gd name="connsiteX3" fmla="*/ 285443 w 290305"/>
                <a:gd name="connsiteY3" fmla="*/ 89410 h 365237"/>
                <a:gd name="connsiteX4" fmla="*/ 290305 w 290305"/>
                <a:gd name="connsiteY4" fmla="*/ 131577 h 365237"/>
                <a:gd name="connsiteX5" fmla="*/ 290305 w 290305"/>
                <a:gd name="connsiteY5" fmla="*/ 150937 h 365237"/>
                <a:gd name="connsiteX6" fmla="*/ 287511 w 290305"/>
                <a:gd name="connsiteY6" fmla="*/ 170539 h 365237"/>
                <a:gd name="connsiteX7" fmla="*/ 284722 w 290305"/>
                <a:gd name="connsiteY7" fmla="*/ 187151 h 365237"/>
                <a:gd name="connsiteX8" fmla="*/ 283251 w 290305"/>
                <a:gd name="connsiteY8" fmla="*/ 195922 h 365237"/>
                <a:gd name="connsiteX9" fmla="*/ 213123 w 290305"/>
                <a:gd name="connsiteY9" fmla="*/ 131577 h 365237"/>
                <a:gd name="connsiteX10" fmla="*/ 213123 w 290305"/>
                <a:gd name="connsiteY10" fmla="*/ 113789 h 365237"/>
                <a:gd name="connsiteX11" fmla="*/ 208273 w 290305"/>
                <a:gd name="connsiteY11" fmla="*/ 72478 h 365237"/>
                <a:gd name="connsiteX12" fmla="*/ 163528 w 290305"/>
                <a:gd name="connsiteY12" fmla="*/ 72478 h 365237"/>
                <a:gd name="connsiteX13" fmla="*/ 115765 w 290305"/>
                <a:gd name="connsiteY13" fmla="*/ 88769 h 365237"/>
                <a:gd name="connsiteX14" fmla="*/ 85505 w 290305"/>
                <a:gd name="connsiteY14" fmla="*/ 132141 h 365237"/>
                <a:gd name="connsiteX15" fmla="*/ 82132 w 290305"/>
                <a:gd name="connsiteY15" fmla="*/ 143926 h 365237"/>
                <a:gd name="connsiteX16" fmla="*/ 82132 w 290305"/>
                <a:gd name="connsiteY16" fmla="*/ 143926 h 365237"/>
                <a:gd name="connsiteX17" fmla="*/ 213123 w 290305"/>
                <a:gd name="connsiteY17" fmla="*/ 133585 h 365237"/>
                <a:gd name="connsiteX18" fmla="*/ 213123 w 290305"/>
                <a:gd name="connsiteY18" fmla="*/ 131578 h 365237"/>
                <a:gd name="connsiteX19" fmla="*/ 283247 w 290305"/>
                <a:gd name="connsiteY19" fmla="*/ 195922 h 365237"/>
                <a:gd name="connsiteX20" fmla="*/ 78555 w 290305"/>
                <a:gd name="connsiteY20" fmla="*/ 206653 h 365237"/>
                <a:gd name="connsiteX21" fmla="*/ 96637 w 290305"/>
                <a:gd name="connsiteY21" fmla="*/ 260779 h 365237"/>
                <a:gd name="connsiteX22" fmla="*/ 137701 w 290305"/>
                <a:gd name="connsiteY22" fmla="*/ 288658 h 365237"/>
                <a:gd name="connsiteX23" fmla="*/ 165588 w 290305"/>
                <a:gd name="connsiteY23" fmla="*/ 292119 h 365237"/>
                <a:gd name="connsiteX24" fmla="*/ 193421 w 290305"/>
                <a:gd name="connsiteY24" fmla="*/ 292119 h 365237"/>
                <a:gd name="connsiteX25" fmla="*/ 225521 w 290305"/>
                <a:gd name="connsiteY25" fmla="*/ 278054 h 365237"/>
                <a:gd name="connsiteX26" fmla="*/ 244977 w 290305"/>
                <a:gd name="connsiteY26" fmla="*/ 264186 h 365237"/>
                <a:gd name="connsiteX27" fmla="*/ 255021 w 290305"/>
                <a:gd name="connsiteY27" fmla="*/ 256982 h 365237"/>
                <a:gd name="connsiteX28" fmla="*/ 282661 w 290305"/>
                <a:gd name="connsiteY28" fmla="*/ 326129 h 365237"/>
                <a:gd name="connsiteX29" fmla="*/ 240366 w 290305"/>
                <a:gd name="connsiteY29" fmla="*/ 349899 h 365237"/>
                <a:gd name="connsiteX30" fmla="*/ 191202 w 290305"/>
                <a:gd name="connsiteY30" fmla="*/ 363262 h 365237"/>
                <a:gd name="connsiteX31" fmla="*/ 164901 w 290305"/>
                <a:gd name="connsiteY31" fmla="*/ 365237 h 365237"/>
                <a:gd name="connsiteX32" fmla="*/ 106820 w 290305"/>
                <a:gd name="connsiteY32" fmla="*/ 357257 h 365237"/>
                <a:gd name="connsiteX33" fmla="*/ 60265 w 290305"/>
                <a:gd name="connsiteY33" fmla="*/ 334047 h 365237"/>
                <a:gd name="connsiteX34" fmla="*/ 26274 w 290305"/>
                <a:gd name="connsiteY34" fmla="*/ 296703 h 365237"/>
                <a:gd name="connsiteX35" fmla="*/ 5877 w 290305"/>
                <a:gd name="connsiteY35" fmla="*/ 246308 h 365237"/>
                <a:gd name="connsiteX36" fmla="*/ 0 w 290305"/>
                <a:gd name="connsiteY36" fmla="*/ 192148 h 365237"/>
                <a:gd name="connsiteX37" fmla="*/ 7629 w 290305"/>
                <a:gd name="connsiteY37" fmla="*/ 132180 h 365237"/>
                <a:gd name="connsiteX38" fmla="*/ 29141 w 290305"/>
                <a:gd name="connsiteY38" fmla="*/ 80616 h 365237"/>
                <a:gd name="connsiteX39" fmla="*/ 62461 w 290305"/>
                <a:gd name="connsiteY39" fmla="*/ 39852 h 365237"/>
                <a:gd name="connsiteX40" fmla="*/ 105504 w 290305"/>
                <a:gd name="connsiteY40" fmla="*/ 12282 h 365237"/>
                <a:gd name="connsiteX41" fmla="*/ 156208 w 290305"/>
                <a:gd name="connsiteY41" fmla="*/ 312 h 36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0305" h="365237">
                  <a:moveTo>
                    <a:pt x="166275" y="0"/>
                  </a:moveTo>
                  <a:lnTo>
                    <a:pt x="221717" y="10715"/>
                  </a:lnTo>
                  <a:lnTo>
                    <a:pt x="262179" y="41307"/>
                  </a:lnTo>
                  <a:lnTo>
                    <a:pt x="285443" y="89410"/>
                  </a:lnTo>
                  <a:lnTo>
                    <a:pt x="290305" y="131577"/>
                  </a:lnTo>
                  <a:lnTo>
                    <a:pt x="290305" y="150937"/>
                  </a:lnTo>
                  <a:lnTo>
                    <a:pt x="287511" y="170539"/>
                  </a:lnTo>
                  <a:lnTo>
                    <a:pt x="284722" y="187151"/>
                  </a:lnTo>
                  <a:lnTo>
                    <a:pt x="283251" y="195922"/>
                  </a:lnTo>
                  <a:lnTo>
                    <a:pt x="213123" y="131577"/>
                  </a:lnTo>
                  <a:lnTo>
                    <a:pt x="213123" y="113789"/>
                  </a:lnTo>
                  <a:lnTo>
                    <a:pt x="208273" y="72478"/>
                  </a:lnTo>
                  <a:lnTo>
                    <a:pt x="163528" y="72478"/>
                  </a:lnTo>
                  <a:lnTo>
                    <a:pt x="115765" y="88769"/>
                  </a:lnTo>
                  <a:lnTo>
                    <a:pt x="85505" y="132141"/>
                  </a:lnTo>
                  <a:lnTo>
                    <a:pt x="82132" y="143926"/>
                  </a:lnTo>
                  <a:lnTo>
                    <a:pt x="82132" y="143926"/>
                  </a:lnTo>
                  <a:lnTo>
                    <a:pt x="213123" y="133585"/>
                  </a:lnTo>
                  <a:lnTo>
                    <a:pt x="213123" y="131578"/>
                  </a:lnTo>
                  <a:lnTo>
                    <a:pt x="283247" y="195922"/>
                  </a:lnTo>
                  <a:lnTo>
                    <a:pt x="78555" y="206653"/>
                  </a:lnTo>
                  <a:lnTo>
                    <a:pt x="96637" y="260779"/>
                  </a:lnTo>
                  <a:lnTo>
                    <a:pt x="137701" y="288658"/>
                  </a:lnTo>
                  <a:lnTo>
                    <a:pt x="165588" y="292119"/>
                  </a:lnTo>
                  <a:lnTo>
                    <a:pt x="193421" y="292119"/>
                  </a:lnTo>
                  <a:lnTo>
                    <a:pt x="225521" y="278054"/>
                  </a:lnTo>
                  <a:lnTo>
                    <a:pt x="244977" y="264186"/>
                  </a:lnTo>
                  <a:lnTo>
                    <a:pt x="255021" y="256982"/>
                  </a:lnTo>
                  <a:lnTo>
                    <a:pt x="282661" y="326129"/>
                  </a:lnTo>
                  <a:lnTo>
                    <a:pt x="240366" y="349899"/>
                  </a:lnTo>
                  <a:lnTo>
                    <a:pt x="191202" y="363262"/>
                  </a:lnTo>
                  <a:lnTo>
                    <a:pt x="164901" y="365237"/>
                  </a:lnTo>
                  <a:lnTo>
                    <a:pt x="106820" y="357257"/>
                  </a:lnTo>
                  <a:lnTo>
                    <a:pt x="60265" y="334047"/>
                  </a:lnTo>
                  <a:lnTo>
                    <a:pt x="26274" y="296703"/>
                  </a:lnTo>
                  <a:lnTo>
                    <a:pt x="5877" y="246308"/>
                  </a:lnTo>
                  <a:lnTo>
                    <a:pt x="0" y="192148"/>
                  </a:lnTo>
                  <a:lnTo>
                    <a:pt x="7629" y="132180"/>
                  </a:lnTo>
                  <a:lnTo>
                    <a:pt x="29141" y="80616"/>
                  </a:lnTo>
                  <a:lnTo>
                    <a:pt x="62461" y="39852"/>
                  </a:lnTo>
                  <a:lnTo>
                    <a:pt x="105504" y="12282"/>
                  </a:lnTo>
                  <a:lnTo>
                    <a:pt x="156208" y="312"/>
                  </a:lnTo>
                  <a:close/>
                </a:path>
              </a:pathLst>
            </a:custGeom>
            <a:solidFill>
              <a:schemeClr val="tx2"/>
            </a:solidFill>
          </p:spPr>
          <p:txBody>
            <a:bodyPr wrap="square" lIns="0" tIns="0" rIns="0" bIns="0" rtlCol="0">
              <a:noAutofit/>
            </a:bodyPr>
            <a:lstStyle/>
            <a:p>
              <a:endParaRPr/>
            </a:p>
          </p:txBody>
        </p:sp>
        <p:sp>
          <p:nvSpPr>
            <p:cNvPr id="19" name="object 14">
              <a:extLst>
                <a:ext uri="{FF2B5EF4-FFF2-40B4-BE49-F238E27FC236}">
                  <a16:creationId xmlns:a16="http://schemas.microsoft.com/office/drawing/2014/main" id="{3133BF2D-5FF4-4D92-8B72-9B5352488C1F}"/>
                </a:ext>
              </a:extLst>
            </p:cNvPr>
            <p:cNvSpPr/>
            <p:nvPr/>
          </p:nvSpPr>
          <p:spPr>
            <a:xfrm>
              <a:off x="1659423" y="5595268"/>
              <a:ext cx="242087" cy="514310"/>
            </a:xfrm>
            <a:custGeom>
              <a:avLst/>
              <a:gdLst/>
              <a:ahLst/>
              <a:cxnLst/>
              <a:rect l="l" t="t" r="r" b="b"/>
              <a:pathLst>
                <a:path w="62737" h="133286">
                  <a:moveTo>
                    <a:pt x="16748" y="16492"/>
                  </a:moveTo>
                  <a:lnTo>
                    <a:pt x="12699" y="28063"/>
                  </a:lnTo>
                  <a:lnTo>
                    <a:pt x="11480" y="42163"/>
                  </a:lnTo>
                  <a:lnTo>
                    <a:pt x="0" y="42163"/>
                  </a:lnTo>
                  <a:lnTo>
                    <a:pt x="0" y="60413"/>
                  </a:lnTo>
                  <a:lnTo>
                    <a:pt x="11468" y="60413"/>
                  </a:lnTo>
                  <a:lnTo>
                    <a:pt x="11468" y="133286"/>
                  </a:lnTo>
                  <a:lnTo>
                    <a:pt x="31292" y="133286"/>
                  </a:lnTo>
                  <a:lnTo>
                    <a:pt x="31292" y="60413"/>
                  </a:lnTo>
                  <a:lnTo>
                    <a:pt x="53352" y="60413"/>
                  </a:lnTo>
                  <a:lnTo>
                    <a:pt x="53352" y="42163"/>
                  </a:lnTo>
                  <a:lnTo>
                    <a:pt x="31305" y="42163"/>
                  </a:lnTo>
                  <a:lnTo>
                    <a:pt x="31407" y="34455"/>
                  </a:lnTo>
                  <a:lnTo>
                    <a:pt x="31991" y="28193"/>
                  </a:lnTo>
                  <a:lnTo>
                    <a:pt x="35280" y="23850"/>
                  </a:lnTo>
                  <a:lnTo>
                    <a:pt x="38099" y="20243"/>
                  </a:lnTo>
                  <a:lnTo>
                    <a:pt x="42036" y="18414"/>
                  </a:lnTo>
                  <a:lnTo>
                    <a:pt x="49720" y="18414"/>
                  </a:lnTo>
                  <a:lnTo>
                    <a:pt x="53339" y="19100"/>
                  </a:lnTo>
                  <a:lnTo>
                    <a:pt x="55524" y="19723"/>
                  </a:lnTo>
                  <a:lnTo>
                    <a:pt x="58394" y="20535"/>
                  </a:lnTo>
                  <a:lnTo>
                    <a:pt x="62737" y="2641"/>
                  </a:lnTo>
                  <a:lnTo>
                    <a:pt x="60121" y="1879"/>
                  </a:lnTo>
                  <a:lnTo>
                    <a:pt x="57175" y="1003"/>
                  </a:lnTo>
                  <a:lnTo>
                    <a:pt x="51815" y="0"/>
                  </a:lnTo>
                  <a:lnTo>
                    <a:pt x="44091" y="61"/>
                  </a:lnTo>
                  <a:lnTo>
                    <a:pt x="31432" y="3047"/>
                  </a:lnTo>
                  <a:lnTo>
                    <a:pt x="21056" y="10617"/>
                  </a:lnTo>
                  <a:lnTo>
                    <a:pt x="16748" y="16492"/>
                  </a:lnTo>
                  <a:close/>
                </a:path>
              </a:pathLst>
            </a:custGeom>
            <a:solidFill>
              <a:schemeClr val="tx2"/>
            </a:solidFill>
          </p:spPr>
          <p:txBody>
            <a:bodyPr wrap="square" lIns="0" tIns="0" rIns="0" bIns="0" rtlCol="0">
              <a:noAutofit/>
            </a:bodyPr>
            <a:lstStyle/>
            <a:p>
              <a:endParaRPr/>
            </a:p>
          </p:txBody>
        </p:sp>
        <p:sp>
          <p:nvSpPr>
            <p:cNvPr id="20" name="Forme libre : forme 19">
              <a:extLst>
                <a:ext uri="{FF2B5EF4-FFF2-40B4-BE49-F238E27FC236}">
                  <a16:creationId xmlns:a16="http://schemas.microsoft.com/office/drawing/2014/main" id="{50C9E45F-A77F-4BAA-AD72-DA5FF7D5FDD6}"/>
                </a:ext>
              </a:extLst>
            </p:cNvPr>
            <p:cNvSpPr/>
            <p:nvPr/>
          </p:nvSpPr>
          <p:spPr>
            <a:xfrm>
              <a:off x="945904" y="5751156"/>
              <a:ext cx="303243" cy="514997"/>
            </a:xfrm>
            <a:custGeom>
              <a:avLst/>
              <a:gdLst>
                <a:gd name="connsiteX0" fmla="*/ 203029 w 303243"/>
                <a:gd name="connsiteY0" fmla="*/ 71791 h 514997"/>
                <a:gd name="connsiteX1" fmla="*/ 146375 w 303243"/>
                <a:gd name="connsiteY1" fmla="*/ 82279 h 514997"/>
                <a:gd name="connsiteX2" fmla="*/ 105713 w 303243"/>
                <a:gd name="connsiteY2" fmla="*/ 112465 h 514997"/>
                <a:gd name="connsiteX3" fmla="*/ 105713 w 303243"/>
                <a:gd name="connsiteY3" fmla="*/ 112466 h 514997"/>
                <a:gd name="connsiteX4" fmla="*/ 82912 w 303243"/>
                <a:gd name="connsiteY4" fmla="*/ 160437 h 514997"/>
                <a:gd name="connsiteX5" fmla="*/ 78555 w 303243"/>
                <a:gd name="connsiteY5" fmla="*/ 200332 h 514997"/>
                <a:gd name="connsiteX6" fmla="*/ 91764 w 303243"/>
                <a:gd name="connsiteY6" fmla="*/ 261276 h 514997"/>
                <a:gd name="connsiteX7" fmla="*/ 128753 w 303243"/>
                <a:gd name="connsiteY7" fmla="*/ 290413 h 514997"/>
                <a:gd name="connsiteX8" fmla="*/ 143779 w 303243"/>
                <a:gd name="connsiteY8" fmla="*/ 292119 h 514997"/>
                <a:gd name="connsiteX9" fmla="*/ 185869 w 303243"/>
                <a:gd name="connsiteY9" fmla="*/ 276684 h 514997"/>
                <a:gd name="connsiteX10" fmla="*/ 218954 w 303243"/>
                <a:gd name="connsiteY10" fmla="*/ 233417 h 514997"/>
                <a:gd name="connsiteX11" fmla="*/ 226744 w 303243"/>
                <a:gd name="connsiteY11" fmla="*/ 214791 h 514997"/>
                <a:gd name="connsiteX12" fmla="*/ 226744 w 303243"/>
                <a:gd name="connsiteY12" fmla="*/ 72675 h 514997"/>
                <a:gd name="connsiteX13" fmla="*/ 209006 w 303243"/>
                <a:gd name="connsiteY13" fmla="*/ 71791 h 514997"/>
                <a:gd name="connsiteX14" fmla="*/ 203712 w 303243"/>
                <a:gd name="connsiteY14" fmla="*/ 0 h 514997"/>
                <a:gd name="connsiteX15" fmla="*/ 238606 w 303243"/>
                <a:gd name="connsiteY15" fmla="*/ 0 h 514997"/>
                <a:gd name="connsiteX16" fmla="*/ 258895 w 303243"/>
                <a:gd name="connsiteY16" fmla="*/ 1860 h 514997"/>
                <a:gd name="connsiteX17" fmla="*/ 294225 w 303243"/>
                <a:gd name="connsiteY17" fmla="*/ 8377 h 514997"/>
                <a:gd name="connsiteX18" fmla="*/ 303243 w 303243"/>
                <a:gd name="connsiteY18" fmla="*/ 10044 h 514997"/>
                <a:gd name="connsiteX19" fmla="*/ 303243 w 303243"/>
                <a:gd name="connsiteY19" fmla="*/ 331030 h 514997"/>
                <a:gd name="connsiteX20" fmla="*/ 296652 w 303243"/>
                <a:gd name="connsiteY20" fmla="*/ 398056 h 514997"/>
                <a:gd name="connsiteX21" fmla="*/ 277070 w 303243"/>
                <a:gd name="connsiteY21" fmla="*/ 450306 h 514997"/>
                <a:gd name="connsiteX22" fmla="*/ 244791 w 303243"/>
                <a:gd name="connsiteY22" fmla="*/ 487427 h 514997"/>
                <a:gd name="connsiteX23" fmla="*/ 200108 w 303243"/>
                <a:gd name="connsiteY23" fmla="*/ 509055 h 514997"/>
                <a:gd name="connsiteX24" fmla="*/ 151963 w 303243"/>
                <a:gd name="connsiteY24" fmla="*/ 514997 h 514997"/>
                <a:gd name="connsiteX25" fmla="*/ 101518 w 303243"/>
                <a:gd name="connsiteY25" fmla="*/ 510718 h 514997"/>
                <a:gd name="connsiteX26" fmla="*/ 53045 w 303243"/>
                <a:gd name="connsiteY26" fmla="*/ 498810 h 514997"/>
                <a:gd name="connsiteX27" fmla="*/ 29499 w 303243"/>
                <a:gd name="connsiteY27" fmla="*/ 489464 h 514997"/>
                <a:gd name="connsiteX28" fmla="*/ 20925 w 303243"/>
                <a:gd name="connsiteY28" fmla="*/ 485397 h 514997"/>
                <a:gd name="connsiteX29" fmla="*/ 42094 w 303243"/>
                <a:gd name="connsiteY29" fmla="*/ 414142 h 514997"/>
                <a:gd name="connsiteX30" fmla="*/ 53415 w 303243"/>
                <a:gd name="connsiteY30" fmla="*/ 418896 h 514997"/>
                <a:gd name="connsiteX31" fmla="*/ 105851 w 303243"/>
                <a:gd name="connsiteY31" fmla="*/ 437210 h 514997"/>
                <a:gd name="connsiteX32" fmla="*/ 149910 w 303243"/>
                <a:gd name="connsiteY32" fmla="*/ 444445 h 514997"/>
                <a:gd name="connsiteX33" fmla="*/ 157403 w 303243"/>
                <a:gd name="connsiteY33" fmla="*/ 444626 h 514997"/>
                <a:gd name="connsiteX34" fmla="*/ 186263 w 303243"/>
                <a:gd name="connsiteY34" fmla="*/ 439317 h 514997"/>
                <a:gd name="connsiteX35" fmla="*/ 218220 w 303243"/>
                <a:gd name="connsiteY35" fmla="*/ 402146 h 514997"/>
                <a:gd name="connsiteX36" fmla="*/ 229442 w 303243"/>
                <a:gd name="connsiteY36" fmla="*/ 327650 h 514997"/>
                <a:gd name="connsiteX37" fmla="*/ 229442 w 303243"/>
                <a:gd name="connsiteY37" fmla="*/ 318142 h 514997"/>
                <a:gd name="connsiteX38" fmla="*/ 189967 w 303243"/>
                <a:gd name="connsiteY38" fmla="*/ 351435 h 514997"/>
                <a:gd name="connsiteX39" fmla="*/ 142795 w 303243"/>
                <a:gd name="connsiteY39" fmla="*/ 365048 h 514997"/>
                <a:gd name="connsiteX40" fmla="*/ 142795 w 303243"/>
                <a:gd name="connsiteY40" fmla="*/ 365048 h 514997"/>
                <a:gd name="connsiteX41" fmla="*/ 136332 w 303243"/>
                <a:gd name="connsiteY41" fmla="*/ 365237 h 514997"/>
                <a:gd name="connsiteX42" fmla="*/ 83923 w 303243"/>
                <a:gd name="connsiteY42" fmla="*/ 355594 h 514997"/>
                <a:gd name="connsiteX43" fmla="*/ 42951 w 303243"/>
                <a:gd name="connsiteY43" fmla="*/ 327850 h 514997"/>
                <a:gd name="connsiteX44" fmla="*/ 14871 w 303243"/>
                <a:gd name="connsiteY44" fmla="*/ 283776 h 514997"/>
                <a:gd name="connsiteX45" fmla="*/ 1146 w 303243"/>
                <a:gd name="connsiteY45" fmla="*/ 225151 h 514997"/>
                <a:gd name="connsiteX46" fmla="*/ 0 w 303243"/>
                <a:gd name="connsiteY46" fmla="*/ 199645 h 514997"/>
                <a:gd name="connsiteX47" fmla="*/ 7312 w 303243"/>
                <a:gd name="connsiteY47" fmla="*/ 143088 h 514997"/>
                <a:gd name="connsiteX48" fmla="*/ 28180 w 303243"/>
                <a:gd name="connsiteY48" fmla="*/ 93743 h 514997"/>
                <a:gd name="connsiteX49" fmla="*/ 60975 w 303243"/>
                <a:gd name="connsiteY49" fmla="*/ 53196 h 514997"/>
                <a:gd name="connsiteX50" fmla="*/ 104077 w 303243"/>
                <a:gd name="connsiteY50" fmla="*/ 23037 h 514997"/>
                <a:gd name="connsiteX51" fmla="*/ 155868 w 303243"/>
                <a:gd name="connsiteY51" fmla="*/ 4858 h 514997"/>
                <a:gd name="connsiteX52" fmla="*/ 155868 w 303243"/>
                <a:gd name="connsiteY52" fmla="*/ 4858 h 51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03243" h="514997">
                  <a:moveTo>
                    <a:pt x="203029" y="71791"/>
                  </a:moveTo>
                  <a:lnTo>
                    <a:pt x="146375" y="82279"/>
                  </a:lnTo>
                  <a:lnTo>
                    <a:pt x="105713" y="112465"/>
                  </a:lnTo>
                  <a:lnTo>
                    <a:pt x="105713" y="112466"/>
                  </a:lnTo>
                  <a:lnTo>
                    <a:pt x="82912" y="160437"/>
                  </a:lnTo>
                  <a:lnTo>
                    <a:pt x="78555" y="200332"/>
                  </a:lnTo>
                  <a:lnTo>
                    <a:pt x="91764" y="261276"/>
                  </a:lnTo>
                  <a:lnTo>
                    <a:pt x="128753" y="290413"/>
                  </a:lnTo>
                  <a:lnTo>
                    <a:pt x="143779" y="292119"/>
                  </a:lnTo>
                  <a:lnTo>
                    <a:pt x="185869" y="276684"/>
                  </a:lnTo>
                  <a:lnTo>
                    <a:pt x="218954" y="233417"/>
                  </a:lnTo>
                  <a:lnTo>
                    <a:pt x="226744" y="214791"/>
                  </a:lnTo>
                  <a:lnTo>
                    <a:pt x="226744" y="72675"/>
                  </a:lnTo>
                  <a:lnTo>
                    <a:pt x="209006" y="71791"/>
                  </a:lnTo>
                  <a:close/>
                  <a:moveTo>
                    <a:pt x="203712" y="0"/>
                  </a:moveTo>
                  <a:lnTo>
                    <a:pt x="238606" y="0"/>
                  </a:lnTo>
                  <a:lnTo>
                    <a:pt x="258895" y="1860"/>
                  </a:lnTo>
                  <a:lnTo>
                    <a:pt x="294225" y="8377"/>
                  </a:lnTo>
                  <a:lnTo>
                    <a:pt x="303243" y="10044"/>
                  </a:lnTo>
                  <a:lnTo>
                    <a:pt x="303243" y="331030"/>
                  </a:lnTo>
                  <a:lnTo>
                    <a:pt x="296652" y="398056"/>
                  </a:lnTo>
                  <a:lnTo>
                    <a:pt x="277070" y="450306"/>
                  </a:lnTo>
                  <a:lnTo>
                    <a:pt x="244791" y="487427"/>
                  </a:lnTo>
                  <a:lnTo>
                    <a:pt x="200108" y="509055"/>
                  </a:lnTo>
                  <a:lnTo>
                    <a:pt x="151963" y="514997"/>
                  </a:lnTo>
                  <a:lnTo>
                    <a:pt x="101518" y="510718"/>
                  </a:lnTo>
                  <a:lnTo>
                    <a:pt x="53045" y="498810"/>
                  </a:lnTo>
                  <a:lnTo>
                    <a:pt x="29499" y="489464"/>
                  </a:lnTo>
                  <a:lnTo>
                    <a:pt x="20925" y="485397"/>
                  </a:lnTo>
                  <a:lnTo>
                    <a:pt x="42094" y="414142"/>
                  </a:lnTo>
                  <a:lnTo>
                    <a:pt x="53415" y="418896"/>
                  </a:lnTo>
                  <a:lnTo>
                    <a:pt x="105851" y="437210"/>
                  </a:lnTo>
                  <a:lnTo>
                    <a:pt x="149910" y="444445"/>
                  </a:lnTo>
                  <a:lnTo>
                    <a:pt x="157403" y="444626"/>
                  </a:lnTo>
                  <a:lnTo>
                    <a:pt x="186263" y="439317"/>
                  </a:lnTo>
                  <a:lnTo>
                    <a:pt x="218220" y="402146"/>
                  </a:lnTo>
                  <a:lnTo>
                    <a:pt x="229442" y="327650"/>
                  </a:lnTo>
                  <a:lnTo>
                    <a:pt x="229442" y="318142"/>
                  </a:lnTo>
                  <a:lnTo>
                    <a:pt x="189967" y="351435"/>
                  </a:lnTo>
                  <a:lnTo>
                    <a:pt x="142795" y="365048"/>
                  </a:lnTo>
                  <a:lnTo>
                    <a:pt x="142795" y="365048"/>
                  </a:lnTo>
                  <a:lnTo>
                    <a:pt x="136332" y="365237"/>
                  </a:lnTo>
                  <a:lnTo>
                    <a:pt x="83923" y="355594"/>
                  </a:lnTo>
                  <a:lnTo>
                    <a:pt x="42951" y="327850"/>
                  </a:lnTo>
                  <a:lnTo>
                    <a:pt x="14871" y="283776"/>
                  </a:lnTo>
                  <a:lnTo>
                    <a:pt x="1146" y="225151"/>
                  </a:lnTo>
                  <a:lnTo>
                    <a:pt x="0" y="199645"/>
                  </a:lnTo>
                  <a:lnTo>
                    <a:pt x="7312" y="143088"/>
                  </a:lnTo>
                  <a:lnTo>
                    <a:pt x="28180" y="93743"/>
                  </a:lnTo>
                  <a:lnTo>
                    <a:pt x="60975" y="53196"/>
                  </a:lnTo>
                  <a:lnTo>
                    <a:pt x="104077" y="23037"/>
                  </a:lnTo>
                  <a:lnTo>
                    <a:pt x="155868" y="4858"/>
                  </a:lnTo>
                  <a:lnTo>
                    <a:pt x="155868" y="4858"/>
                  </a:lnTo>
                  <a:close/>
                </a:path>
              </a:pathLst>
            </a:custGeom>
            <a:solidFill>
              <a:schemeClr val="tx2"/>
            </a:solidFill>
          </p:spPr>
          <p:txBody>
            <a:bodyPr wrap="square" lIns="0" tIns="0" rIns="0" bIns="0" rtlCol="0">
              <a:noAutofit/>
            </a:bodyPr>
            <a:lstStyle/>
            <a:p>
              <a:endParaRPr/>
            </a:p>
          </p:txBody>
        </p:sp>
        <p:sp>
          <p:nvSpPr>
            <p:cNvPr id="21" name="Forme libre : forme 20">
              <a:extLst>
                <a:ext uri="{FF2B5EF4-FFF2-40B4-BE49-F238E27FC236}">
                  <a16:creationId xmlns:a16="http://schemas.microsoft.com/office/drawing/2014/main" id="{474A8F49-F78F-4A25-963E-598B0A2C6925}"/>
                </a:ext>
              </a:extLst>
            </p:cNvPr>
            <p:cNvSpPr/>
            <p:nvPr/>
          </p:nvSpPr>
          <p:spPr>
            <a:xfrm>
              <a:off x="566702" y="5751839"/>
              <a:ext cx="301870" cy="364550"/>
            </a:xfrm>
            <a:custGeom>
              <a:avLst/>
              <a:gdLst>
                <a:gd name="connsiteX0" fmla="*/ 200282 w 301870"/>
                <a:gd name="connsiteY0" fmla="*/ 73115 h 364550"/>
                <a:gd name="connsiteX1" fmla="*/ 146087 w 301870"/>
                <a:gd name="connsiteY1" fmla="*/ 84633 h 364550"/>
                <a:gd name="connsiteX2" fmla="*/ 105601 w 301870"/>
                <a:gd name="connsiteY2" fmla="*/ 116625 h 364550"/>
                <a:gd name="connsiteX3" fmla="*/ 82514 w 301870"/>
                <a:gd name="connsiteY3" fmla="*/ 165233 h 364550"/>
                <a:gd name="connsiteX4" fmla="*/ 78553 w 301870"/>
                <a:gd name="connsiteY4" fmla="*/ 200319 h 364550"/>
                <a:gd name="connsiteX5" fmla="*/ 78555 w 301870"/>
                <a:gd name="connsiteY5" fmla="*/ 200332 h 364550"/>
                <a:gd name="connsiteX6" fmla="*/ 92053 w 301870"/>
                <a:gd name="connsiteY6" fmla="*/ 260408 h 364550"/>
                <a:gd name="connsiteX7" fmla="*/ 129930 w 301870"/>
                <a:gd name="connsiteY7" fmla="*/ 289526 h 364550"/>
                <a:gd name="connsiteX8" fmla="*/ 130730 w 301870"/>
                <a:gd name="connsiteY8" fmla="*/ 298055 h 364550"/>
                <a:gd name="connsiteX9" fmla="*/ 129930 w 301870"/>
                <a:gd name="connsiteY9" fmla="*/ 289526 h 364550"/>
                <a:gd name="connsiteX10" fmla="*/ 146523 w 301870"/>
                <a:gd name="connsiteY10" fmla="*/ 291432 h 364550"/>
                <a:gd name="connsiteX11" fmla="*/ 191056 w 301870"/>
                <a:gd name="connsiteY11" fmla="*/ 271984 h 364550"/>
                <a:gd name="connsiteX12" fmla="*/ 219163 w 301870"/>
                <a:gd name="connsiteY12" fmla="*/ 225927 h 364550"/>
                <a:gd name="connsiteX13" fmla="*/ 226008 w 301870"/>
                <a:gd name="connsiteY13" fmla="*/ 201312 h 364550"/>
                <a:gd name="connsiteX14" fmla="*/ 226008 w 301870"/>
                <a:gd name="connsiteY14" fmla="*/ 74438 h 364550"/>
                <a:gd name="connsiteX15" fmla="*/ 215474 w 301870"/>
                <a:gd name="connsiteY15" fmla="*/ 73261 h 364550"/>
                <a:gd name="connsiteX16" fmla="*/ 213911 w 301870"/>
                <a:gd name="connsiteY16" fmla="*/ 0 h 364550"/>
                <a:gd name="connsiteX17" fmla="*/ 235026 w 301870"/>
                <a:gd name="connsiteY17" fmla="*/ 0 h 364550"/>
                <a:gd name="connsiteX18" fmla="*/ 263499 w 301870"/>
                <a:gd name="connsiteY18" fmla="*/ 2790 h 364550"/>
                <a:gd name="connsiteX19" fmla="*/ 292655 w 301870"/>
                <a:gd name="connsiteY19" fmla="*/ 7644 h 364550"/>
                <a:gd name="connsiteX20" fmla="*/ 301870 w 301870"/>
                <a:gd name="connsiteY20" fmla="*/ 9160 h 364550"/>
                <a:gd name="connsiteX21" fmla="*/ 301870 w 301870"/>
                <a:gd name="connsiteY21" fmla="*/ 357740 h 364550"/>
                <a:gd name="connsiteX22" fmla="*/ 229438 w 301870"/>
                <a:gd name="connsiteY22" fmla="*/ 357740 h 364550"/>
                <a:gd name="connsiteX23" fmla="*/ 229438 w 301870"/>
                <a:gd name="connsiteY23" fmla="*/ 316915 h 364550"/>
                <a:gd name="connsiteX24" fmla="*/ 190400 w 301870"/>
                <a:gd name="connsiteY24" fmla="*/ 350451 h 364550"/>
                <a:gd name="connsiteX25" fmla="*/ 143092 w 301870"/>
                <a:gd name="connsiteY25" fmla="*/ 364373 h 364550"/>
                <a:gd name="connsiteX26" fmla="*/ 136968 w 301870"/>
                <a:gd name="connsiteY26" fmla="*/ 364550 h 364550"/>
                <a:gd name="connsiteX27" fmla="*/ 136968 w 301870"/>
                <a:gd name="connsiteY27" fmla="*/ 364550 h 364550"/>
                <a:gd name="connsiteX28" fmla="*/ 136968 w 301870"/>
                <a:gd name="connsiteY28" fmla="*/ 364550 h 364550"/>
                <a:gd name="connsiteX29" fmla="*/ 136965 w 301870"/>
                <a:gd name="connsiteY29" fmla="*/ 364550 h 364550"/>
                <a:gd name="connsiteX30" fmla="*/ 136965 w 301870"/>
                <a:gd name="connsiteY30" fmla="*/ 364550 h 364550"/>
                <a:gd name="connsiteX31" fmla="*/ 83938 w 301870"/>
                <a:gd name="connsiteY31" fmla="*/ 354915 h 364550"/>
                <a:gd name="connsiteX32" fmla="*/ 42596 w 301870"/>
                <a:gd name="connsiteY32" fmla="*/ 327206 h 364550"/>
                <a:gd name="connsiteX33" fmla="*/ 14435 w 301870"/>
                <a:gd name="connsiteY33" fmla="*/ 283209 h 364550"/>
                <a:gd name="connsiteX34" fmla="*/ 965 w 301870"/>
                <a:gd name="connsiteY34" fmla="*/ 224723 h 364550"/>
                <a:gd name="connsiteX35" fmla="*/ 0 w 301870"/>
                <a:gd name="connsiteY35" fmla="*/ 201705 h 364550"/>
                <a:gd name="connsiteX36" fmla="*/ 6193 w 301870"/>
                <a:gd name="connsiteY36" fmla="*/ 152897 h 364550"/>
                <a:gd name="connsiteX37" fmla="*/ 24572 w 301870"/>
                <a:gd name="connsiteY37" fmla="*/ 106106 h 364550"/>
                <a:gd name="connsiteX38" fmla="*/ 54836 w 301870"/>
                <a:gd name="connsiteY38" fmla="*/ 64378 h 364550"/>
                <a:gd name="connsiteX39" fmla="*/ 59041 w 301870"/>
                <a:gd name="connsiteY39" fmla="*/ 88482 h 364550"/>
                <a:gd name="connsiteX40" fmla="*/ 54836 w 301870"/>
                <a:gd name="connsiteY40" fmla="*/ 64374 h 364550"/>
                <a:gd name="connsiteX41" fmla="*/ 96680 w 301870"/>
                <a:gd name="connsiteY41" fmla="*/ 30754 h 364550"/>
                <a:gd name="connsiteX42" fmla="*/ 149806 w 301870"/>
                <a:gd name="connsiteY42" fmla="*/ 8277 h 36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1870" h="364550">
                  <a:moveTo>
                    <a:pt x="200282" y="73115"/>
                  </a:moveTo>
                  <a:lnTo>
                    <a:pt x="146087" y="84633"/>
                  </a:lnTo>
                  <a:lnTo>
                    <a:pt x="105601" y="116625"/>
                  </a:lnTo>
                  <a:lnTo>
                    <a:pt x="82514" y="165233"/>
                  </a:lnTo>
                  <a:lnTo>
                    <a:pt x="78553" y="200319"/>
                  </a:lnTo>
                  <a:lnTo>
                    <a:pt x="78555" y="200332"/>
                  </a:lnTo>
                  <a:lnTo>
                    <a:pt x="92053" y="260408"/>
                  </a:lnTo>
                  <a:lnTo>
                    <a:pt x="129930" y="289526"/>
                  </a:lnTo>
                  <a:lnTo>
                    <a:pt x="130730" y="298055"/>
                  </a:lnTo>
                  <a:lnTo>
                    <a:pt x="129930" y="289526"/>
                  </a:lnTo>
                  <a:lnTo>
                    <a:pt x="146523" y="291432"/>
                  </a:lnTo>
                  <a:lnTo>
                    <a:pt x="191056" y="271984"/>
                  </a:lnTo>
                  <a:lnTo>
                    <a:pt x="219163" y="225927"/>
                  </a:lnTo>
                  <a:lnTo>
                    <a:pt x="226008" y="201312"/>
                  </a:lnTo>
                  <a:lnTo>
                    <a:pt x="226008" y="74438"/>
                  </a:lnTo>
                  <a:lnTo>
                    <a:pt x="215474" y="73261"/>
                  </a:lnTo>
                  <a:close/>
                  <a:moveTo>
                    <a:pt x="213911" y="0"/>
                  </a:moveTo>
                  <a:lnTo>
                    <a:pt x="235026" y="0"/>
                  </a:lnTo>
                  <a:lnTo>
                    <a:pt x="263499" y="2790"/>
                  </a:lnTo>
                  <a:lnTo>
                    <a:pt x="292655" y="7644"/>
                  </a:lnTo>
                  <a:lnTo>
                    <a:pt x="301870" y="9160"/>
                  </a:lnTo>
                  <a:lnTo>
                    <a:pt x="301870" y="357740"/>
                  </a:lnTo>
                  <a:lnTo>
                    <a:pt x="229438" y="357740"/>
                  </a:lnTo>
                  <a:lnTo>
                    <a:pt x="229438" y="316915"/>
                  </a:lnTo>
                  <a:lnTo>
                    <a:pt x="190400" y="350451"/>
                  </a:lnTo>
                  <a:lnTo>
                    <a:pt x="143092" y="364373"/>
                  </a:lnTo>
                  <a:lnTo>
                    <a:pt x="136968" y="364550"/>
                  </a:lnTo>
                  <a:lnTo>
                    <a:pt x="136968" y="364550"/>
                  </a:lnTo>
                  <a:lnTo>
                    <a:pt x="136968" y="364550"/>
                  </a:lnTo>
                  <a:lnTo>
                    <a:pt x="136965" y="364550"/>
                  </a:lnTo>
                  <a:lnTo>
                    <a:pt x="136965" y="364550"/>
                  </a:lnTo>
                  <a:lnTo>
                    <a:pt x="83938" y="354915"/>
                  </a:lnTo>
                  <a:lnTo>
                    <a:pt x="42596" y="327206"/>
                  </a:lnTo>
                  <a:lnTo>
                    <a:pt x="14435" y="283209"/>
                  </a:lnTo>
                  <a:lnTo>
                    <a:pt x="965" y="224723"/>
                  </a:lnTo>
                  <a:lnTo>
                    <a:pt x="0" y="201705"/>
                  </a:lnTo>
                  <a:lnTo>
                    <a:pt x="6193" y="152897"/>
                  </a:lnTo>
                  <a:lnTo>
                    <a:pt x="24572" y="106106"/>
                  </a:lnTo>
                  <a:lnTo>
                    <a:pt x="54836" y="64378"/>
                  </a:lnTo>
                  <a:lnTo>
                    <a:pt x="59041" y="88482"/>
                  </a:lnTo>
                  <a:lnTo>
                    <a:pt x="54836" y="64374"/>
                  </a:lnTo>
                  <a:lnTo>
                    <a:pt x="96680" y="30754"/>
                  </a:lnTo>
                  <a:lnTo>
                    <a:pt x="149806" y="8277"/>
                  </a:lnTo>
                  <a:close/>
                </a:path>
              </a:pathLst>
            </a:custGeom>
            <a:solidFill>
              <a:schemeClr val="tx2"/>
            </a:solidFill>
          </p:spPr>
          <p:txBody>
            <a:bodyPr wrap="square" lIns="0" tIns="0" rIns="0" bIns="0" rtlCol="0">
              <a:noAutofit/>
            </a:bodyPr>
            <a:lstStyle/>
            <a:p>
              <a:endParaRPr/>
            </a:p>
          </p:txBody>
        </p:sp>
        <p:sp>
          <p:nvSpPr>
            <p:cNvPr id="22" name="object 19">
              <a:extLst>
                <a:ext uri="{FF2B5EF4-FFF2-40B4-BE49-F238E27FC236}">
                  <a16:creationId xmlns:a16="http://schemas.microsoft.com/office/drawing/2014/main" id="{9E6EB3A6-9E13-4253-A569-5DA2CEE81718}"/>
                </a:ext>
              </a:extLst>
            </p:cNvPr>
            <p:cNvSpPr/>
            <p:nvPr/>
          </p:nvSpPr>
          <p:spPr>
            <a:xfrm>
              <a:off x="2507020" y="5602079"/>
              <a:ext cx="283495" cy="507500"/>
            </a:xfrm>
            <a:custGeom>
              <a:avLst/>
              <a:gdLst/>
              <a:ahLst/>
              <a:cxnLst/>
              <a:rect l="l" t="t" r="r" b="b"/>
              <a:pathLst>
                <a:path w="73469" h="131521">
                  <a:moveTo>
                    <a:pt x="0" y="0"/>
                  </a:moveTo>
                  <a:lnTo>
                    <a:pt x="0" y="131521"/>
                  </a:lnTo>
                  <a:lnTo>
                    <a:pt x="19837" y="131521"/>
                  </a:lnTo>
                  <a:lnTo>
                    <a:pt x="19837" y="74879"/>
                  </a:lnTo>
                  <a:lnTo>
                    <a:pt x="22066" y="70983"/>
                  </a:lnTo>
                  <a:lnTo>
                    <a:pt x="32086" y="61734"/>
                  </a:lnTo>
                  <a:lnTo>
                    <a:pt x="44678" y="57594"/>
                  </a:lnTo>
                  <a:lnTo>
                    <a:pt x="50215" y="57594"/>
                  </a:lnTo>
                  <a:lnTo>
                    <a:pt x="53632" y="59855"/>
                  </a:lnTo>
                  <a:lnTo>
                    <a:pt x="53632" y="131521"/>
                  </a:lnTo>
                  <a:lnTo>
                    <a:pt x="73469" y="131521"/>
                  </a:lnTo>
                  <a:lnTo>
                    <a:pt x="73460" y="67029"/>
                  </a:lnTo>
                  <a:lnTo>
                    <a:pt x="70427" y="51294"/>
                  </a:lnTo>
                  <a:lnTo>
                    <a:pt x="61994" y="41808"/>
                  </a:lnTo>
                  <a:lnTo>
                    <a:pt x="48209" y="38633"/>
                  </a:lnTo>
                  <a:lnTo>
                    <a:pt x="42187" y="39230"/>
                  </a:lnTo>
                  <a:lnTo>
                    <a:pt x="29773" y="43970"/>
                  </a:lnTo>
                  <a:lnTo>
                    <a:pt x="19837" y="51384"/>
                  </a:lnTo>
                  <a:lnTo>
                    <a:pt x="19837" y="0"/>
                  </a:lnTo>
                  <a:lnTo>
                    <a:pt x="0" y="0"/>
                  </a:lnTo>
                  <a:close/>
                </a:path>
              </a:pathLst>
            </a:custGeom>
            <a:solidFill>
              <a:schemeClr val="tx2"/>
            </a:solidFill>
          </p:spPr>
          <p:txBody>
            <a:bodyPr wrap="square" lIns="0" tIns="0" rIns="0" bIns="0" rtlCol="0">
              <a:noAutofit/>
            </a:bodyPr>
            <a:lstStyle/>
            <a:p>
              <a:endParaRPr/>
            </a:p>
          </p:txBody>
        </p:sp>
        <p:sp>
          <p:nvSpPr>
            <p:cNvPr id="23" name="Forme libre : forme 22">
              <a:extLst>
                <a:ext uri="{FF2B5EF4-FFF2-40B4-BE49-F238E27FC236}">
                  <a16:creationId xmlns:a16="http://schemas.microsoft.com/office/drawing/2014/main" id="{D57C1F48-D3D3-416E-A129-0ABD4CBB0A52}"/>
                </a:ext>
              </a:extLst>
            </p:cNvPr>
            <p:cNvSpPr/>
            <p:nvPr/>
          </p:nvSpPr>
          <p:spPr>
            <a:xfrm>
              <a:off x="2118947" y="5751156"/>
              <a:ext cx="310741" cy="508187"/>
            </a:xfrm>
            <a:custGeom>
              <a:avLst/>
              <a:gdLst>
                <a:gd name="connsiteX0" fmla="*/ 177153 w 310741"/>
                <a:gd name="connsiteY0" fmla="*/ 0 h 508187"/>
                <a:gd name="connsiteX1" fmla="*/ 227868 w 310741"/>
                <a:gd name="connsiteY1" fmla="*/ 10175 h 508187"/>
                <a:gd name="connsiteX2" fmla="*/ 268214 w 310741"/>
                <a:gd name="connsiteY2" fmla="*/ 39038 h 508187"/>
                <a:gd name="connsiteX3" fmla="*/ 296178 w 310741"/>
                <a:gd name="connsiteY3" fmla="*/ 84089 h 508187"/>
                <a:gd name="connsiteX4" fmla="*/ 309761 w 310741"/>
                <a:gd name="connsiteY4" fmla="*/ 142833 h 508187"/>
                <a:gd name="connsiteX5" fmla="*/ 310741 w 310741"/>
                <a:gd name="connsiteY5" fmla="*/ 165588 h 508187"/>
                <a:gd name="connsiteX6" fmla="*/ 305069 w 310741"/>
                <a:gd name="connsiteY6" fmla="*/ 217144 h 508187"/>
                <a:gd name="connsiteX7" fmla="*/ 287743 w 310741"/>
                <a:gd name="connsiteY7" fmla="*/ 265617 h 508187"/>
                <a:gd name="connsiteX8" fmla="*/ 258301 w 310741"/>
                <a:gd name="connsiteY8" fmla="*/ 307762 h 508187"/>
                <a:gd name="connsiteX9" fmla="*/ 216288 w 310741"/>
                <a:gd name="connsiteY9" fmla="*/ 340334 h 508187"/>
                <a:gd name="connsiteX10" fmla="*/ 161240 w 310741"/>
                <a:gd name="connsiteY10" fmla="*/ 360086 h 508187"/>
                <a:gd name="connsiteX11" fmla="*/ 162804 w 310741"/>
                <a:gd name="connsiteY11" fmla="*/ 338942 h 508187"/>
                <a:gd name="connsiteX12" fmla="*/ 161240 w 310741"/>
                <a:gd name="connsiteY12" fmla="*/ 360082 h 508187"/>
                <a:gd name="connsiteX13" fmla="*/ 113840 w 310741"/>
                <a:gd name="connsiteY13" fmla="*/ 364546 h 508187"/>
                <a:gd name="connsiteX14" fmla="*/ 103942 w 310741"/>
                <a:gd name="connsiteY14" fmla="*/ 364546 h 508187"/>
                <a:gd name="connsiteX15" fmla="*/ 90564 w 310741"/>
                <a:gd name="connsiteY15" fmla="*/ 363616 h 508187"/>
                <a:gd name="connsiteX16" fmla="*/ 99385 w 310741"/>
                <a:gd name="connsiteY16" fmla="*/ 294812 h 508187"/>
                <a:gd name="connsiteX17" fmla="*/ 110460 w 310741"/>
                <a:gd name="connsiteY17" fmla="*/ 294812 h 508187"/>
                <a:gd name="connsiteX18" fmla="*/ 166831 w 310741"/>
                <a:gd name="connsiteY18" fmla="*/ 284513 h 508187"/>
                <a:gd name="connsiteX19" fmla="*/ 166831 w 310741"/>
                <a:gd name="connsiteY19" fmla="*/ 284514 h 508187"/>
                <a:gd name="connsiteX20" fmla="*/ 206363 w 310741"/>
                <a:gd name="connsiteY20" fmla="*/ 254315 h 508187"/>
                <a:gd name="connsiteX21" fmla="*/ 228084 w 310741"/>
                <a:gd name="connsiteY21" fmla="*/ 205263 h 508187"/>
                <a:gd name="connsiteX22" fmla="*/ 232186 w 310741"/>
                <a:gd name="connsiteY22" fmla="*/ 163528 h 508187"/>
                <a:gd name="connsiteX23" fmla="*/ 218310 w 310741"/>
                <a:gd name="connsiteY23" fmla="*/ 103749 h 508187"/>
                <a:gd name="connsiteX24" fmla="*/ 180653 w 310741"/>
                <a:gd name="connsiteY24" fmla="*/ 74681 h 508187"/>
                <a:gd name="connsiteX25" fmla="*/ 166958 w 310741"/>
                <a:gd name="connsiteY25" fmla="*/ 73165 h 508187"/>
                <a:gd name="connsiteX26" fmla="*/ 126357 w 310741"/>
                <a:gd name="connsiteY26" fmla="*/ 85852 h 508187"/>
                <a:gd name="connsiteX27" fmla="*/ 90957 w 310741"/>
                <a:gd name="connsiteY27" fmla="*/ 125381 h 508187"/>
                <a:gd name="connsiteX28" fmla="*/ 76545 w 310741"/>
                <a:gd name="connsiteY28" fmla="*/ 164118 h 508187"/>
                <a:gd name="connsiteX29" fmla="*/ 76545 w 310741"/>
                <a:gd name="connsiteY29" fmla="*/ 291923 h 508187"/>
                <a:gd name="connsiteX30" fmla="*/ 88013 w 310741"/>
                <a:gd name="connsiteY30" fmla="*/ 293836 h 508187"/>
                <a:gd name="connsiteX31" fmla="*/ 99381 w 310741"/>
                <a:gd name="connsiteY31" fmla="*/ 294817 h 508187"/>
                <a:gd name="connsiteX32" fmla="*/ 90560 w 310741"/>
                <a:gd name="connsiteY32" fmla="*/ 363621 h 508187"/>
                <a:gd name="connsiteX33" fmla="*/ 76545 w 310741"/>
                <a:gd name="connsiteY33" fmla="*/ 362000 h 508187"/>
                <a:gd name="connsiteX34" fmla="*/ 76545 w 310741"/>
                <a:gd name="connsiteY34" fmla="*/ 508187 h 508187"/>
                <a:gd name="connsiteX35" fmla="*/ 0 w 310741"/>
                <a:gd name="connsiteY35" fmla="*/ 508187 h 508187"/>
                <a:gd name="connsiteX36" fmla="*/ 0 w 310741"/>
                <a:gd name="connsiteY36" fmla="*/ 6810 h 508187"/>
                <a:gd name="connsiteX37" fmla="*/ 73165 w 310741"/>
                <a:gd name="connsiteY37" fmla="*/ 6810 h 508187"/>
                <a:gd name="connsiteX38" fmla="*/ 73165 w 310741"/>
                <a:gd name="connsiteY38" fmla="*/ 49985 h 508187"/>
                <a:gd name="connsiteX39" fmla="*/ 111740 w 310741"/>
                <a:gd name="connsiteY39" fmla="*/ 17306 h 508187"/>
                <a:gd name="connsiteX40" fmla="*/ 159017 w 310741"/>
                <a:gd name="connsiteY40" fmla="*/ 1235 h 5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0741" h="508187">
                  <a:moveTo>
                    <a:pt x="177153" y="0"/>
                  </a:moveTo>
                  <a:lnTo>
                    <a:pt x="227868" y="10175"/>
                  </a:lnTo>
                  <a:lnTo>
                    <a:pt x="268214" y="39038"/>
                  </a:lnTo>
                  <a:lnTo>
                    <a:pt x="296178" y="84089"/>
                  </a:lnTo>
                  <a:lnTo>
                    <a:pt x="309761" y="142833"/>
                  </a:lnTo>
                  <a:lnTo>
                    <a:pt x="310741" y="165588"/>
                  </a:lnTo>
                  <a:lnTo>
                    <a:pt x="305069" y="217144"/>
                  </a:lnTo>
                  <a:lnTo>
                    <a:pt x="287743" y="265617"/>
                  </a:lnTo>
                  <a:lnTo>
                    <a:pt x="258301" y="307762"/>
                  </a:lnTo>
                  <a:lnTo>
                    <a:pt x="216288" y="340334"/>
                  </a:lnTo>
                  <a:lnTo>
                    <a:pt x="161240" y="360086"/>
                  </a:lnTo>
                  <a:lnTo>
                    <a:pt x="162804" y="338942"/>
                  </a:lnTo>
                  <a:lnTo>
                    <a:pt x="161240" y="360082"/>
                  </a:lnTo>
                  <a:lnTo>
                    <a:pt x="113840" y="364546"/>
                  </a:lnTo>
                  <a:lnTo>
                    <a:pt x="103942" y="364546"/>
                  </a:lnTo>
                  <a:lnTo>
                    <a:pt x="90564" y="363616"/>
                  </a:lnTo>
                  <a:lnTo>
                    <a:pt x="99385" y="294812"/>
                  </a:lnTo>
                  <a:lnTo>
                    <a:pt x="110460" y="294812"/>
                  </a:lnTo>
                  <a:lnTo>
                    <a:pt x="166831" y="284513"/>
                  </a:lnTo>
                  <a:lnTo>
                    <a:pt x="166831" y="284514"/>
                  </a:lnTo>
                  <a:lnTo>
                    <a:pt x="206363" y="254315"/>
                  </a:lnTo>
                  <a:lnTo>
                    <a:pt x="228084" y="205263"/>
                  </a:lnTo>
                  <a:lnTo>
                    <a:pt x="232186" y="163528"/>
                  </a:lnTo>
                  <a:lnTo>
                    <a:pt x="218310" y="103749"/>
                  </a:lnTo>
                  <a:lnTo>
                    <a:pt x="180653" y="74681"/>
                  </a:lnTo>
                  <a:lnTo>
                    <a:pt x="166958" y="73165"/>
                  </a:lnTo>
                  <a:lnTo>
                    <a:pt x="126357" y="85852"/>
                  </a:lnTo>
                  <a:lnTo>
                    <a:pt x="90957" y="125381"/>
                  </a:lnTo>
                  <a:lnTo>
                    <a:pt x="76545" y="164118"/>
                  </a:lnTo>
                  <a:lnTo>
                    <a:pt x="76545" y="291923"/>
                  </a:lnTo>
                  <a:lnTo>
                    <a:pt x="88013" y="293836"/>
                  </a:lnTo>
                  <a:lnTo>
                    <a:pt x="99381" y="294817"/>
                  </a:lnTo>
                  <a:lnTo>
                    <a:pt x="90560" y="363621"/>
                  </a:lnTo>
                  <a:lnTo>
                    <a:pt x="76545" y="362000"/>
                  </a:lnTo>
                  <a:lnTo>
                    <a:pt x="76545" y="508187"/>
                  </a:lnTo>
                  <a:lnTo>
                    <a:pt x="0" y="508187"/>
                  </a:lnTo>
                  <a:lnTo>
                    <a:pt x="0" y="6810"/>
                  </a:lnTo>
                  <a:lnTo>
                    <a:pt x="73165" y="6810"/>
                  </a:lnTo>
                  <a:lnTo>
                    <a:pt x="73165" y="49985"/>
                  </a:lnTo>
                  <a:lnTo>
                    <a:pt x="111740" y="17306"/>
                  </a:lnTo>
                  <a:lnTo>
                    <a:pt x="159017" y="1235"/>
                  </a:lnTo>
                  <a:close/>
                </a:path>
              </a:pathLst>
            </a:custGeom>
            <a:solidFill>
              <a:schemeClr val="tx2"/>
            </a:solidFill>
          </p:spPr>
          <p:txBody>
            <a:bodyPr wrap="square" lIns="0" tIns="0" rIns="0" bIns="0" rtlCol="0">
              <a:noAutofit/>
            </a:bodyPr>
            <a:lstStyle/>
            <a:p>
              <a:endParaRPr/>
            </a:p>
          </p:txBody>
        </p:sp>
        <p:sp>
          <p:nvSpPr>
            <p:cNvPr id="24" name="object 22">
              <a:extLst>
                <a:ext uri="{FF2B5EF4-FFF2-40B4-BE49-F238E27FC236}">
                  <a16:creationId xmlns:a16="http://schemas.microsoft.com/office/drawing/2014/main" id="{7FA355EF-ED76-4468-846E-AE44D1E64503}"/>
                </a:ext>
              </a:extLst>
            </p:cNvPr>
            <p:cNvSpPr/>
            <p:nvPr/>
          </p:nvSpPr>
          <p:spPr>
            <a:xfrm>
              <a:off x="1925631" y="5600393"/>
              <a:ext cx="102761" cy="103498"/>
            </a:xfrm>
            <a:custGeom>
              <a:avLst/>
              <a:gdLst/>
              <a:ahLst/>
              <a:cxnLst/>
              <a:rect l="l" t="t" r="r" b="b"/>
              <a:pathLst>
                <a:path w="26631" h="26822">
                  <a:moveTo>
                    <a:pt x="13411" y="26822"/>
                  </a:moveTo>
                  <a:lnTo>
                    <a:pt x="20777" y="26822"/>
                  </a:lnTo>
                  <a:lnTo>
                    <a:pt x="26631" y="20967"/>
                  </a:lnTo>
                  <a:lnTo>
                    <a:pt x="26631" y="5854"/>
                  </a:lnTo>
                  <a:lnTo>
                    <a:pt x="20777" y="0"/>
                  </a:lnTo>
                  <a:lnTo>
                    <a:pt x="5854" y="0"/>
                  </a:lnTo>
                  <a:lnTo>
                    <a:pt x="0" y="5854"/>
                  </a:lnTo>
                  <a:lnTo>
                    <a:pt x="0" y="20967"/>
                  </a:lnTo>
                  <a:lnTo>
                    <a:pt x="5854" y="26822"/>
                  </a:lnTo>
                  <a:lnTo>
                    <a:pt x="13411" y="26822"/>
                  </a:lnTo>
                  <a:close/>
                </a:path>
              </a:pathLst>
            </a:custGeom>
            <a:solidFill>
              <a:schemeClr val="accent1"/>
            </a:solidFill>
          </p:spPr>
          <p:txBody>
            <a:bodyPr wrap="square" lIns="0" tIns="0" rIns="0" bIns="0" rtlCol="0">
              <a:noAutofit/>
            </a:bodyPr>
            <a:lstStyle/>
            <a:p>
              <a:endParaRPr/>
            </a:p>
          </p:txBody>
        </p:sp>
        <p:sp>
          <p:nvSpPr>
            <p:cNvPr id="25" name="Forme libre : forme 24">
              <a:extLst>
                <a:ext uri="{FF2B5EF4-FFF2-40B4-BE49-F238E27FC236}">
                  <a16:creationId xmlns:a16="http://schemas.microsoft.com/office/drawing/2014/main" id="{8C2158C3-161E-4630-99D5-685DAA4DC445}"/>
                </a:ext>
              </a:extLst>
            </p:cNvPr>
            <p:cNvSpPr/>
            <p:nvPr/>
          </p:nvSpPr>
          <p:spPr>
            <a:xfrm>
              <a:off x="-285750" y="5594350"/>
              <a:ext cx="661180" cy="665834"/>
            </a:xfrm>
            <a:custGeom>
              <a:avLst/>
              <a:gdLst>
                <a:gd name="connsiteX0" fmla="*/ 154514 w 661180"/>
                <a:gd name="connsiteY0" fmla="*/ 132704 h 665834"/>
                <a:gd name="connsiteX1" fmla="*/ 154209 w 661180"/>
                <a:gd name="connsiteY1" fmla="*/ 139507 h 665834"/>
                <a:gd name="connsiteX2" fmla="*/ 156779 w 661180"/>
                <a:gd name="connsiteY2" fmla="*/ 194135 h 665834"/>
                <a:gd name="connsiteX3" fmla="*/ 168266 w 661180"/>
                <a:gd name="connsiteY3" fmla="*/ 245533 h 665834"/>
                <a:gd name="connsiteX4" fmla="*/ 188590 w 661180"/>
                <a:gd name="connsiteY4" fmla="*/ 291436 h 665834"/>
                <a:gd name="connsiteX5" fmla="*/ 217681 w 661180"/>
                <a:gd name="connsiteY5" fmla="*/ 329595 h 665834"/>
                <a:gd name="connsiteX6" fmla="*/ 255465 w 661180"/>
                <a:gd name="connsiteY6" fmla="*/ 357740 h 665834"/>
                <a:gd name="connsiteX7" fmla="*/ 261735 w 661180"/>
                <a:gd name="connsiteY7" fmla="*/ 361070 h 665834"/>
                <a:gd name="connsiteX8" fmla="*/ 274820 w 661180"/>
                <a:gd name="connsiteY8" fmla="*/ 366264 h 665834"/>
                <a:gd name="connsiteX9" fmla="*/ 271880 w 661180"/>
                <a:gd name="connsiteY9" fmla="*/ 393854 h 665834"/>
                <a:gd name="connsiteX10" fmla="*/ 275603 w 661180"/>
                <a:gd name="connsiteY10" fmla="*/ 421544 h 665834"/>
                <a:gd name="connsiteX11" fmla="*/ 288885 w 661180"/>
                <a:gd name="connsiteY11" fmla="*/ 449184 h 665834"/>
                <a:gd name="connsiteX12" fmla="*/ 298578 w 661180"/>
                <a:gd name="connsiteY12" fmla="*/ 468010 h 665834"/>
                <a:gd name="connsiteX13" fmla="*/ 324995 w 661180"/>
                <a:gd name="connsiteY13" fmla="*/ 514546 h 665834"/>
                <a:gd name="connsiteX14" fmla="*/ 350273 w 661180"/>
                <a:gd name="connsiteY14" fmla="*/ 541191 h 665834"/>
                <a:gd name="connsiteX15" fmla="*/ 383149 w 661180"/>
                <a:gd name="connsiteY15" fmla="*/ 551474 h 665834"/>
                <a:gd name="connsiteX16" fmla="*/ 432367 w 661180"/>
                <a:gd name="connsiteY16" fmla="*/ 548916 h 665834"/>
                <a:gd name="connsiteX17" fmla="*/ 506666 w 661180"/>
                <a:gd name="connsiteY17" fmla="*/ 537050 h 665834"/>
                <a:gd name="connsiteX18" fmla="*/ 490417 w 661180"/>
                <a:gd name="connsiteY18" fmla="*/ 531316 h 665834"/>
                <a:gd name="connsiteX19" fmla="*/ 441616 w 661180"/>
                <a:gd name="connsiteY19" fmla="*/ 508218 h 665834"/>
                <a:gd name="connsiteX20" fmla="*/ 399387 w 661180"/>
                <a:gd name="connsiteY20" fmla="*/ 478710 h 665834"/>
                <a:gd name="connsiteX21" fmla="*/ 365635 w 661180"/>
                <a:gd name="connsiteY21" fmla="*/ 443758 h 665834"/>
                <a:gd name="connsiteX22" fmla="*/ 342251 w 661180"/>
                <a:gd name="connsiteY22" fmla="*/ 404342 h 665834"/>
                <a:gd name="connsiteX23" fmla="*/ 338477 w 661180"/>
                <a:gd name="connsiteY23" fmla="*/ 395424 h 665834"/>
                <a:gd name="connsiteX24" fmla="*/ 333187 w 661180"/>
                <a:gd name="connsiteY24" fmla="*/ 377535 h 665834"/>
                <a:gd name="connsiteX25" fmla="*/ 352665 w 661180"/>
                <a:gd name="connsiteY25" fmla="*/ 377211 h 665834"/>
                <a:gd name="connsiteX26" fmla="*/ 402045 w 661180"/>
                <a:gd name="connsiteY26" fmla="*/ 368583 h 665834"/>
                <a:gd name="connsiteX27" fmla="*/ 448458 w 661180"/>
                <a:gd name="connsiteY27" fmla="*/ 350173 h 665834"/>
                <a:gd name="connsiteX28" fmla="*/ 489024 w 661180"/>
                <a:gd name="connsiteY28" fmla="*/ 323730 h 665834"/>
                <a:gd name="connsiteX29" fmla="*/ 466524 w 661180"/>
                <a:gd name="connsiteY29" fmla="*/ 328194 h 665834"/>
                <a:gd name="connsiteX30" fmla="*/ 415732 w 661180"/>
                <a:gd name="connsiteY30" fmla="*/ 332879 h 665834"/>
                <a:gd name="connsiteX31" fmla="*/ 368486 w 661180"/>
                <a:gd name="connsiteY31" fmla="*/ 329317 h 665834"/>
                <a:gd name="connsiteX32" fmla="*/ 324856 w 661180"/>
                <a:gd name="connsiteY32" fmla="*/ 317556 h 665834"/>
                <a:gd name="connsiteX33" fmla="*/ 323775 w 661180"/>
                <a:gd name="connsiteY33" fmla="*/ 265120 h 665834"/>
                <a:gd name="connsiteX34" fmla="*/ 337400 w 661180"/>
                <a:gd name="connsiteY34" fmla="*/ 224148 h 665834"/>
                <a:gd name="connsiteX35" fmla="*/ 319708 w 661180"/>
                <a:gd name="connsiteY35" fmla="*/ 249928 h 665834"/>
                <a:gd name="connsiteX36" fmla="*/ 304127 w 661180"/>
                <a:gd name="connsiteY36" fmla="*/ 276048 h 665834"/>
                <a:gd name="connsiteX37" fmla="*/ 292709 w 661180"/>
                <a:gd name="connsiteY37" fmla="*/ 302264 h 665834"/>
                <a:gd name="connsiteX38" fmla="*/ 269823 w 661180"/>
                <a:gd name="connsiteY38" fmla="*/ 289082 h 665834"/>
                <a:gd name="connsiteX39" fmla="*/ 248797 w 661180"/>
                <a:gd name="connsiteY39" fmla="*/ 271734 h 665834"/>
                <a:gd name="connsiteX40" fmla="*/ 229832 w 661180"/>
                <a:gd name="connsiteY40" fmla="*/ 250025 h 665834"/>
                <a:gd name="connsiteX41" fmla="*/ 197747 w 661180"/>
                <a:gd name="connsiteY41" fmla="*/ 212418 h 665834"/>
                <a:gd name="connsiteX42" fmla="*/ 176416 w 661180"/>
                <a:gd name="connsiteY42" fmla="*/ 180329 h 665834"/>
                <a:gd name="connsiteX43" fmla="*/ 347742 w 661180"/>
                <a:gd name="connsiteY43" fmla="*/ 128784 h 665834"/>
                <a:gd name="connsiteX44" fmla="*/ 332596 w 661180"/>
                <a:gd name="connsiteY44" fmla="*/ 143925 h 665834"/>
                <a:gd name="connsiteX45" fmla="*/ 332596 w 661180"/>
                <a:gd name="connsiteY45" fmla="*/ 181270 h 665834"/>
                <a:gd name="connsiteX46" fmla="*/ 347742 w 661180"/>
                <a:gd name="connsiteY46" fmla="*/ 196412 h 665834"/>
                <a:gd name="connsiteX47" fmla="*/ 385082 w 661180"/>
                <a:gd name="connsiteY47" fmla="*/ 196412 h 665834"/>
                <a:gd name="connsiteX48" fmla="*/ 400224 w 661180"/>
                <a:gd name="connsiteY48" fmla="*/ 181270 h 665834"/>
                <a:gd name="connsiteX49" fmla="*/ 400224 w 661180"/>
                <a:gd name="connsiteY49" fmla="*/ 162598 h 665834"/>
                <a:gd name="connsiteX50" fmla="*/ 400224 w 661180"/>
                <a:gd name="connsiteY50" fmla="*/ 143925 h 665834"/>
                <a:gd name="connsiteX51" fmla="*/ 385082 w 661180"/>
                <a:gd name="connsiteY51" fmla="*/ 128784 h 665834"/>
                <a:gd name="connsiteX52" fmla="*/ 332940 w 661180"/>
                <a:gd name="connsiteY52" fmla="*/ 0 h 665834"/>
                <a:gd name="connsiteX53" fmla="*/ 363601 w 661180"/>
                <a:gd name="connsiteY53" fmla="*/ 1373 h 665834"/>
                <a:gd name="connsiteX54" fmla="*/ 418097 w 661180"/>
                <a:gd name="connsiteY54" fmla="*/ 10924 h 665834"/>
                <a:gd name="connsiteX55" fmla="*/ 468974 w 661180"/>
                <a:gd name="connsiteY55" fmla="*/ 28959 h 665834"/>
                <a:gd name="connsiteX56" fmla="*/ 515491 w 661180"/>
                <a:gd name="connsiteY56" fmla="*/ 54766 h 665834"/>
                <a:gd name="connsiteX57" fmla="*/ 556899 w 661180"/>
                <a:gd name="connsiteY57" fmla="*/ 87631 h 665834"/>
                <a:gd name="connsiteX58" fmla="*/ 592449 w 661180"/>
                <a:gd name="connsiteY58" fmla="*/ 126843 h 665834"/>
                <a:gd name="connsiteX59" fmla="*/ 621401 w 661180"/>
                <a:gd name="connsiteY59" fmla="*/ 171685 h 665834"/>
                <a:gd name="connsiteX60" fmla="*/ 643001 w 661180"/>
                <a:gd name="connsiteY60" fmla="*/ 221451 h 665834"/>
                <a:gd name="connsiteX61" fmla="*/ 656511 w 661180"/>
                <a:gd name="connsiteY61" fmla="*/ 275426 h 665834"/>
                <a:gd name="connsiteX62" fmla="*/ 661180 w 661180"/>
                <a:gd name="connsiteY62" fmla="*/ 332894 h 665834"/>
                <a:gd name="connsiteX63" fmla="*/ 659798 w 661180"/>
                <a:gd name="connsiteY63" fmla="*/ 364350 h 665834"/>
                <a:gd name="connsiteX64" fmla="*/ 650260 w 661180"/>
                <a:gd name="connsiteY64" fmla="*/ 420027 h 665834"/>
                <a:gd name="connsiteX65" fmla="*/ 632286 w 661180"/>
                <a:gd name="connsiteY65" fmla="*/ 471819 h 665834"/>
                <a:gd name="connsiteX66" fmla="*/ 606626 w 661180"/>
                <a:gd name="connsiteY66" fmla="*/ 519018 h 665834"/>
                <a:gd name="connsiteX67" fmla="*/ 574020 w 661180"/>
                <a:gd name="connsiteY67" fmla="*/ 560912 h 665834"/>
                <a:gd name="connsiteX68" fmla="*/ 535213 w 661180"/>
                <a:gd name="connsiteY68" fmla="*/ 596783 h 665834"/>
                <a:gd name="connsiteX69" fmla="*/ 490957 w 661180"/>
                <a:gd name="connsiteY69" fmla="*/ 625928 h 665834"/>
                <a:gd name="connsiteX70" fmla="*/ 441998 w 661180"/>
                <a:gd name="connsiteY70" fmla="*/ 647625 h 665834"/>
                <a:gd name="connsiteX71" fmla="*/ 389076 w 661180"/>
                <a:gd name="connsiteY71" fmla="*/ 661165 h 665834"/>
                <a:gd name="connsiteX72" fmla="*/ 332940 w 661180"/>
                <a:gd name="connsiteY72" fmla="*/ 665834 h 665834"/>
                <a:gd name="connsiteX73" fmla="*/ 297853 w 661180"/>
                <a:gd name="connsiteY73" fmla="*/ 664113 h 665834"/>
                <a:gd name="connsiteX74" fmla="*/ 242781 w 661180"/>
                <a:gd name="connsiteY74" fmla="*/ 654104 h 665834"/>
                <a:gd name="connsiteX75" fmla="*/ 191573 w 661180"/>
                <a:gd name="connsiteY75" fmla="*/ 635767 h 665834"/>
                <a:gd name="connsiteX76" fmla="*/ 144933 w 661180"/>
                <a:gd name="connsiteY76" fmla="*/ 609802 h 665834"/>
                <a:gd name="connsiteX77" fmla="*/ 103552 w 661180"/>
                <a:gd name="connsiteY77" fmla="*/ 576907 h 665834"/>
                <a:gd name="connsiteX78" fmla="*/ 68133 w 661180"/>
                <a:gd name="connsiteY78" fmla="*/ 537779 h 665834"/>
                <a:gd name="connsiteX79" fmla="*/ 39370 w 661180"/>
                <a:gd name="connsiteY79" fmla="*/ 493119 h 665834"/>
                <a:gd name="connsiteX80" fmla="*/ 17962 w 661180"/>
                <a:gd name="connsiteY80" fmla="*/ 443619 h 665834"/>
                <a:gd name="connsiteX81" fmla="*/ 4603 w 661180"/>
                <a:gd name="connsiteY81" fmla="*/ 389976 h 665834"/>
                <a:gd name="connsiteX82" fmla="*/ 0 w 661180"/>
                <a:gd name="connsiteY82" fmla="*/ 332894 h 665834"/>
                <a:gd name="connsiteX83" fmla="*/ 1717 w 661180"/>
                <a:gd name="connsiteY83" fmla="*/ 297849 h 665834"/>
                <a:gd name="connsiteX84" fmla="*/ 11723 w 661180"/>
                <a:gd name="connsiteY84" fmla="*/ 242782 h 665834"/>
                <a:gd name="connsiteX85" fmla="*/ 30055 w 661180"/>
                <a:gd name="connsiteY85" fmla="*/ 191581 h 665834"/>
                <a:gd name="connsiteX86" fmla="*/ 56017 w 661180"/>
                <a:gd name="connsiteY86" fmla="*/ 144940 h 665834"/>
                <a:gd name="connsiteX87" fmla="*/ 88912 w 661180"/>
                <a:gd name="connsiteY87" fmla="*/ 103560 h 665834"/>
                <a:gd name="connsiteX88" fmla="*/ 128039 w 661180"/>
                <a:gd name="connsiteY88" fmla="*/ 68141 h 665834"/>
                <a:gd name="connsiteX89" fmla="*/ 172704 w 661180"/>
                <a:gd name="connsiteY89" fmla="*/ 39374 h 665834"/>
                <a:gd name="connsiteX90" fmla="*/ 222207 w 661180"/>
                <a:gd name="connsiteY90" fmla="*/ 17962 h 665834"/>
                <a:gd name="connsiteX91" fmla="*/ 275854 w 661180"/>
                <a:gd name="connsiteY91" fmla="*/ 4607 h 66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61180" h="665834">
                  <a:moveTo>
                    <a:pt x="154514" y="132704"/>
                  </a:moveTo>
                  <a:lnTo>
                    <a:pt x="154209" y="139507"/>
                  </a:lnTo>
                  <a:lnTo>
                    <a:pt x="156779" y="194135"/>
                  </a:lnTo>
                  <a:lnTo>
                    <a:pt x="168266" y="245533"/>
                  </a:lnTo>
                  <a:lnTo>
                    <a:pt x="188590" y="291436"/>
                  </a:lnTo>
                  <a:lnTo>
                    <a:pt x="217681" y="329595"/>
                  </a:lnTo>
                  <a:lnTo>
                    <a:pt x="255465" y="357740"/>
                  </a:lnTo>
                  <a:lnTo>
                    <a:pt x="261735" y="361070"/>
                  </a:lnTo>
                  <a:lnTo>
                    <a:pt x="274820" y="366264"/>
                  </a:lnTo>
                  <a:lnTo>
                    <a:pt x="271880" y="393854"/>
                  </a:lnTo>
                  <a:lnTo>
                    <a:pt x="275603" y="421544"/>
                  </a:lnTo>
                  <a:lnTo>
                    <a:pt x="288885" y="449184"/>
                  </a:lnTo>
                  <a:lnTo>
                    <a:pt x="298578" y="468010"/>
                  </a:lnTo>
                  <a:lnTo>
                    <a:pt x="324995" y="514546"/>
                  </a:lnTo>
                  <a:lnTo>
                    <a:pt x="350273" y="541191"/>
                  </a:lnTo>
                  <a:lnTo>
                    <a:pt x="383149" y="551474"/>
                  </a:lnTo>
                  <a:lnTo>
                    <a:pt x="432367" y="548916"/>
                  </a:lnTo>
                  <a:lnTo>
                    <a:pt x="506666" y="537050"/>
                  </a:lnTo>
                  <a:lnTo>
                    <a:pt x="490417" y="531316"/>
                  </a:lnTo>
                  <a:lnTo>
                    <a:pt x="441616" y="508218"/>
                  </a:lnTo>
                  <a:lnTo>
                    <a:pt x="399387" y="478710"/>
                  </a:lnTo>
                  <a:lnTo>
                    <a:pt x="365635" y="443758"/>
                  </a:lnTo>
                  <a:lnTo>
                    <a:pt x="342251" y="404342"/>
                  </a:lnTo>
                  <a:lnTo>
                    <a:pt x="338477" y="395424"/>
                  </a:lnTo>
                  <a:lnTo>
                    <a:pt x="333187" y="377535"/>
                  </a:lnTo>
                  <a:lnTo>
                    <a:pt x="352665" y="377211"/>
                  </a:lnTo>
                  <a:lnTo>
                    <a:pt x="402045" y="368583"/>
                  </a:lnTo>
                  <a:lnTo>
                    <a:pt x="448458" y="350173"/>
                  </a:lnTo>
                  <a:lnTo>
                    <a:pt x="489024" y="323730"/>
                  </a:lnTo>
                  <a:lnTo>
                    <a:pt x="466524" y="328194"/>
                  </a:lnTo>
                  <a:lnTo>
                    <a:pt x="415732" y="332879"/>
                  </a:lnTo>
                  <a:lnTo>
                    <a:pt x="368486" y="329317"/>
                  </a:lnTo>
                  <a:lnTo>
                    <a:pt x="324856" y="317556"/>
                  </a:lnTo>
                  <a:lnTo>
                    <a:pt x="323775" y="265120"/>
                  </a:lnTo>
                  <a:lnTo>
                    <a:pt x="337400" y="224148"/>
                  </a:lnTo>
                  <a:lnTo>
                    <a:pt x="319708" y="249928"/>
                  </a:lnTo>
                  <a:lnTo>
                    <a:pt x="304127" y="276048"/>
                  </a:lnTo>
                  <a:lnTo>
                    <a:pt x="292709" y="302264"/>
                  </a:lnTo>
                  <a:lnTo>
                    <a:pt x="269823" y="289082"/>
                  </a:lnTo>
                  <a:lnTo>
                    <a:pt x="248797" y="271734"/>
                  </a:lnTo>
                  <a:lnTo>
                    <a:pt x="229832" y="250025"/>
                  </a:lnTo>
                  <a:lnTo>
                    <a:pt x="197747" y="212418"/>
                  </a:lnTo>
                  <a:lnTo>
                    <a:pt x="176416" y="180329"/>
                  </a:lnTo>
                  <a:close/>
                  <a:moveTo>
                    <a:pt x="347742" y="128784"/>
                  </a:moveTo>
                  <a:lnTo>
                    <a:pt x="332596" y="143925"/>
                  </a:lnTo>
                  <a:lnTo>
                    <a:pt x="332596" y="181270"/>
                  </a:lnTo>
                  <a:lnTo>
                    <a:pt x="347742" y="196412"/>
                  </a:lnTo>
                  <a:lnTo>
                    <a:pt x="385082" y="196412"/>
                  </a:lnTo>
                  <a:lnTo>
                    <a:pt x="400224" y="181270"/>
                  </a:lnTo>
                  <a:lnTo>
                    <a:pt x="400224" y="162598"/>
                  </a:lnTo>
                  <a:lnTo>
                    <a:pt x="400224" y="143925"/>
                  </a:lnTo>
                  <a:lnTo>
                    <a:pt x="385082" y="128784"/>
                  </a:lnTo>
                  <a:close/>
                  <a:moveTo>
                    <a:pt x="332940" y="0"/>
                  </a:moveTo>
                  <a:lnTo>
                    <a:pt x="363601" y="1373"/>
                  </a:lnTo>
                  <a:lnTo>
                    <a:pt x="418097" y="10924"/>
                  </a:lnTo>
                  <a:lnTo>
                    <a:pt x="468974" y="28959"/>
                  </a:lnTo>
                  <a:lnTo>
                    <a:pt x="515491" y="54766"/>
                  </a:lnTo>
                  <a:lnTo>
                    <a:pt x="556899" y="87631"/>
                  </a:lnTo>
                  <a:lnTo>
                    <a:pt x="592449" y="126843"/>
                  </a:lnTo>
                  <a:lnTo>
                    <a:pt x="621401" y="171685"/>
                  </a:lnTo>
                  <a:lnTo>
                    <a:pt x="643001" y="221451"/>
                  </a:lnTo>
                  <a:lnTo>
                    <a:pt x="656511" y="275426"/>
                  </a:lnTo>
                  <a:lnTo>
                    <a:pt x="661180" y="332894"/>
                  </a:lnTo>
                  <a:lnTo>
                    <a:pt x="659798" y="364350"/>
                  </a:lnTo>
                  <a:lnTo>
                    <a:pt x="650260" y="420027"/>
                  </a:lnTo>
                  <a:lnTo>
                    <a:pt x="632286" y="471819"/>
                  </a:lnTo>
                  <a:lnTo>
                    <a:pt x="606626" y="519018"/>
                  </a:lnTo>
                  <a:lnTo>
                    <a:pt x="574020" y="560912"/>
                  </a:lnTo>
                  <a:lnTo>
                    <a:pt x="535213" y="596783"/>
                  </a:lnTo>
                  <a:lnTo>
                    <a:pt x="490957" y="625928"/>
                  </a:lnTo>
                  <a:lnTo>
                    <a:pt x="441998" y="647625"/>
                  </a:lnTo>
                  <a:lnTo>
                    <a:pt x="389076" y="661165"/>
                  </a:lnTo>
                  <a:lnTo>
                    <a:pt x="332940" y="665834"/>
                  </a:lnTo>
                  <a:lnTo>
                    <a:pt x="297853" y="664113"/>
                  </a:lnTo>
                  <a:lnTo>
                    <a:pt x="242781" y="654104"/>
                  </a:lnTo>
                  <a:lnTo>
                    <a:pt x="191573" y="635767"/>
                  </a:lnTo>
                  <a:lnTo>
                    <a:pt x="144933" y="609802"/>
                  </a:lnTo>
                  <a:lnTo>
                    <a:pt x="103552" y="576907"/>
                  </a:lnTo>
                  <a:lnTo>
                    <a:pt x="68133" y="537779"/>
                  </a:lnTo>
                  <a:lnTo>
                    <a:pt x="39370" y="493119"/>
                  </a:lnTo>
                  <a:lnTo>
                    <a:pt x="17962" y="443619"/>
                  </a:lnTo>
                  <a:lnTo>
                    <a:pt x="4603" y="389976"/>
                  </a:lnTo>
                  <a:lnTo>
                    <a:pt x="0" y="332894"/>
                  </a:lnTo>
                  <a:lnTo>
                    <a:pt x="1717" y="297849"/>
                  </a:lnTo>
                  <a:lnTo>
                    <a:pt x="11723" y="242782"/>
                  </a:lnTo>
                  <a:lnTo>
                    <a:pt x="30055" y="191581"/>
                  </a:lnTo>
                  <a:lnTo>
                    <a:pt x="56017" y="144940"/>
                  </a:lnTo>
                  <a:lnTo>
                    <a:pt x="88912" y="103560"/>
                  </a:lnTo>
                  <a:lnTo>
                    <a:pt x="128039" y="68141"/>
                  </a:lnTo>
                  <a:lnTo>
                    <a:pt x="172704" y="39374"/>
                  </a:lnTo>
                  <a:lnTo>
                    <a:pt x="222207" y="17962"/>
                  </a:lnTo>
                  <a:lnTo>
                    <a:pt x="275854" y="46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821A8E7-A189-450A-855D-C5FAA321A8E2}"/>
                </a:ext>
              </a:extLst>
            </p:cNvPr>
            <p:cNvSpPr/>
            <p:nvPr/>
          </p:nvSpPr>
          <p:spPr>
            <a:xfrm>
              <a:off x="1943098" y="5758299"/>
              <a:ext cx="76200" cy="349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 name="Groupe 7">
            <a:extLst>
              <a:ext uri="{FF2B5EF4-FFF2-40B4-BE49-F238E27FC236}">
                <a16:creationId xmlns:a16="http://schemas.microsoft.com/office/drawing/2014/main" id="{5CAB597D-C808-47B7-B43E-0E2D7F05D71C}"/>
              </a:ext>
            </a:extLst>
          </p:cNvPr>
          <p:cNvGrpSpPr/>
          <p:nvPr userDrawn="1"/>
        </p:nvGrpSpPr>
        <p:grpSpPr>
          <a:xfrm>
            <a:off x="7150751" y="6245541"/>
            <a:ext cx="1628191" cy="238049"/>
            <a:chOff x="7150751" y="6245541"/>
            <a:chExt cx="1628191" cy="238049"/>
          </a:xfrm>
        </p:grpSpPr>
        <p:sp>
          <p:nvSpPr>
            <p:cNvPr id="27" name="object 8">
              <a:extLst>
                <a:ext uri="{FF2B5EF4-FFF2-40B4-BE49-F238E27FC236}">
                  <a16:creationId xmlns:a16="http://schemas.microsoft.com/office/drawing/2014/main" id="{EF3D0514-A0F0-4569-80BB-94A7FD8EAD6A}"/>
                </a:ext>
              </a:extLst>
            </p:cNvPr>
            <p:cNvSpPr/>
            <p:nvPr userDrawn="1"/>
          </p:nvSpPr>
          <p:spPr>
            <a:xfrm>
              <a:off x="7150764" y="6361353"/>
              <a:ext cx="1628178" cy="122237"/>
            </a:xfrm>
            <a:custGeom>
              <a:avLst/>
              <a:gdLst/>
              <a:ahLst/>
              <a:cxnLst/>
              <a:rect l="l" t="t" r="r" b="b"/>
              <a:pathLst>
                <a:path w="1628178" h="122237">
                  <a:moveTo>
                    <a:pt x="794765" y="59169"/>
                  </a:moveTo>
                  <a:lnTo>
                    <a:pt x="791935" y="45181"/>
                  </a:lnTo>
                  <a:lnTo>
                    <a:pt x="783736" y="34774"/>
                  </a:lnTo>
                  <a:lnTo>
                    <a:pt x="770608" y="29305"/>
                  </a:lnTo>
                  <a:lnTo>
                    <a:pt x="764273" y="28803"/>
                  </a:lnTo>
                  <a:lnTo>
                    <a:pt x="750197" y="31554"/>
                  </a:lnTo>
                  <a:lnTo>
                    <a:pt x="754189" y="50126"/>
                  </a:lnTo>
                  <a:lnTo>
                    <a:pt x="757935" y="44437"/>
                  </a:lnTo>
                  <a:lnTo>
                    <a:pt x="770610" y="44437"/>
                  </a:lnTo>
                  <a:lnTo>
                    <a:pt x="773709" y="50253"/>
                  </a:lnTo>
                  <a:lnTo>
                    <a:pt x="773709" y="55816"/>
                  </a:lnTo>
                  <a:lnTo>
                    <a:pt x="753808" y="55816"/>
                  </a:lnTo>
                  <a:lnTo>
                    <a:pt x="753414" y="68084"/>
                  </a:lnTo>
                  <a:lnTo>
                    <a:pt x="794257" y="68084"/>
                  </a:lnTo>
                  <a:lnTo>
                    <a:pt x="794638" y="65379"/>
                  </a:lnTo>
                  <a:lnTo>
                    <a:pt x="794765" y="59169"/>
                  </a:lnTo>
                  <a:close/>
                </a:path>
                <a:path w="1628178" h="122237">
                  <a:moveTo>
                    <a:pt x="784047" y="72999"/>
                  </a:moveTo>
                  <a:lnTo>
                    <a:pt x="779652" y="76619"/>
                  </a:lnTo>
                  <a:lnTo>
                    <a:pt x="774738" y="79590"/>
                  </a:lnTo>
                  <a:lnTo>
                    <a:pt x="759752" y="79590"/>
                  </a:lnTo>
                  <a:lnTo>
                    <a:pt x="754189" y="75577"/>
                  </a:lnTo>
                  <a:lnTo>
                    <a:pt x="753414" y="68084"/>
                  </a:lnTo>
                  <a:lnTo>
                    <a:pt x="753808" y="55816"/>
                  </a:lnTo>
                  <a:lnTo>
                    <a:pt x="754189" y="50126"/>
                  </a:lnTo>
                  <a:lnTo>
                    <a:pt x="750197" y="31554"/>
                  </a:lnTo>
                  <a:lnTo>
                    <a:pt x="739273" y="39322"/>
                  </a:lnTo>
                  <a:lnTo>
                    <a:pt x="732563" y="51384"/>
                  </a:lnTo>
                  <a:lnTo>
                    <a:pt x="730935" y="62788"/>
                  </a:lnTo>
                  <a:lnTo>
                    <a:pt x="733566" y="76956"/>
                  </a:lnTo>
                  <a:lnTo>
                    <a:pt x="741097" y="87785"/>
                  </a:lnTo>
                  <a:lnTo>
                    <a:pt x="752988" y="94607"/>
                  </a:lnTo>
                  <a:lnTo>
                    <a:pt x="767372" y="96774"/>
                  </a:lnTo>
                  <a:lnTo>
                    <a:pt x="781378" y="94597"/>
                  </a:lnTo>
                  <a:lnTo>
                    <a:pt x="791814" y="88676"/>
                  </a:lnTo>
                  <a:lnTo>
                    <a:pt x="793991" y="86817"/>
                  </a:lnTo>
                  <a:lnTo>
                    <a:pt x="784047" y="72999"/>
                  </a:lnTo>
                  <a:close/>
                </a:path>
                <a:path w="1628178" h="122237">
                  <a:moveTo>
                    <a:pt x="606247" y="36436"/>
                  </a:moveTo>
                  <a:lnTo>
                    <a:pt x="606247" y="30492"/>
                  </a:lnTo>
                  <a:lnTo>
                    <a:pt x="588289" y="30492"/>
                  </a:lnTo>
                  <a:lnTo>
                    <a:pt x="588289" y="95097"/>
                  </a:lnTo>
                  <a:lnTo>
                    <a:pt x="610247" y="95097"/>
                  </a:lnTo>
                  <a:lnTo>
                    <a:pt x="610247" y="49352"/>
                  </a:lnTo>
                  <a:lnTo>
                    <a:pt x="612711" y="47802"/>
                  </a:lnTo>
                  <a:lnTo>
                    <a:pt x="615683" y="46901"/>
                  </a:lnTo>
                  <a:lnTo>
                    <a:pt x="623303" y="46901"/>
                  </a:lnTo>
                  <a:lnTo>
                    <a:pt x="627049" y="49733"/>
                  </a:lnTo>
                  <a:lnTo>
                    <a:pt x="627049" y="95097"/>
                  </a:lnTo>
                  <a:lnTo>
                    <a:pt x="649020" y="95097"/>
                  </a:lnTo>
                  <a:lnTo>
                    <a:pt x="649020" y="53746"/>
                  </a:lnTo>
                  <a:lnTo>
                    <a:pt x="645562" y="38713"/>
                  </a:lnTo>
                  <a:lnTo>
                    <a:pt x="635776" y="30366"/>
                  </a:lnTo>
                  <a:lnTo>
                    <a:pt x="626529" y="28803"/>
                  </a:lnTo>
                  <a:lnTo>
                    <a:pt x="617753" y="28803"/>
                  </a:lnTo>
                  <a:lnTo>
                    <a:pt x="611682" y="31267"/>
                  </a:lnTo>
                  <a:lnTo>
                    <a:pt x="606247" y="36436"/>
                  </a:lnTo>
                  <a:close/>
                </a:path>
                <a:path w="1628178" h="122237">
                  <a:moveTo>
                    <a:pt x="556374" y="51803"/>
                  </a:moveTo>
                  <a:lnTo>
                    <a:pt x="556374" y="72999"/>
                  </a:lnTo>
                  <a:lnTo>
                    <a:pt x="558231" y="94263"/>
                  </a:lnTo>
                  <a:lnTo>
                    <a:pt x="569459" y="87010"/>
                  </a:lnTo>
                  <a:lnTo>
                    <a:pt x="576456" y="75434"/>
                  </a:lnTo>
                  <a:lnTo>
                    <a:pt x="578472" y="62407"/>
                  </a:lnTo>
                  <a:lnTo>
                    <a:pt x="575681" y="47667"/>
                  </a:lnTo>
                  <a:lnTo>
                    <a:pt x="567866" y="36880"/>
                  </a:lnTo>
                  <a:lnTo>
                    <a:pt x="555865" y="30477"/>
                  </a:lnTo>
                  <a:lnTo>
                    <a:pt x="543585" y="28803"/>
                  </a:lnTo>
                  <a:lnTo>
                    <a:pt x="536994" y="46901"/>
                  </a:lnTo>
                  <a:lnTo>
                    <a:pt x="550811" y="46901"/>
                  </a:lnTo>
                  <a:lnTo>
                    <a:pt x="556374" y="51803"/>
                  </a:lnTo>
                  <a:close/>
                </a:path>
                <a:path w="1628178" h="122237">
                  <a:moveTo>
                    <a:pt x="556374" y="72999"/>
                  </a:moveTo>
                  <a:lnTo>
                    <a:pt x="550811" y="78689"/>
                  </a:lnTo>
                  <a:lnTo>
                    <a:pt x="536994" y="78689"/>
                  </a:lnTo>
                  <a:lnTo>
                    <a:pt x="530402" y="72999"/>
                  </a:lnTo>
                  <a:lnTo>
                    <a:pt x="530402" y="51803"/>
                  </a:lnTo>
                  <a:lnTo>
                    <a:pt x="536994" y="46901"/>
                  </a:lnTo>
                  <a:lnTo>
                    <a:pt x="543585" y="28803"/>
                  </a:lnTo>
                  <a:lnTo>
                    <a:pt x="528914" y="31287"/>
                  </a:lnTo>
                  <a:lnTo>
                    <a:pt x="517499" y="38456"/>
                  </a:lnTo>
                  <a:lnTo>
                    <a:pt x="510327" y="49884"/>
                  </a:lnTo>
                  <a:lnTo>
                    <a:pt x="508304" y="62407"/>
                  </a:lnTo>
                  <a:lnTo>
                    <a:pt x="511109" y="77277"/>
                  </a:lnTo>
                  <a:lnTo>
                    <a:pt x="518885" y="88230"/>
                  </a:lnTo>
                  <a:lnTo>
                    <a:pt x="530676" y="94853"/>
                  </a:lnTo>
                  <a:lnTo>
                    <a:pt x="543585" y="96774"/>
                  </a:lnTo>
                  <a:lnTo>
                    <a:pt x="558231" y="94263"/>
                  </a:lnTo>
                  <a:lnTo>
                    <a:pt x="556374" y="72999"/>
                  </a:lnTo>
                  <a:close/>
                </a:path>
                <a:path w="1628178" h="122237">
                  <a:moveTo>
                    <a:pt x="475094" y="79971"/>
                  </a:moveTo>
                  <a:lnTo>
                    <a:pt x="469417" y="79971"/>
                  </a:lnTo>
                  <a:lnTo>
                    <a:pt x="463219" y="78041"/>
                  </a:lnTo>
                  <a:lnTo>
                    <a:pt x="456234" y="74815"/>
                  </a:lnTo>
                  <a:lnTo>
                    <a:pt x="451192" y="91732"/>
                  </a:lnTo>
                  <a:lnTo>
                    <a:pt x="462727" y="95336"/>
                  </a:lnTo>
                  <a:lnTo>
                    <a:pt x="476055" y="96773"/>
                  </a:lnTo>
                  <a:lnTo>
                    <a:pt x="476389" y="96774"/>
                  </a:lnTo>
                  <a:lnTo>
                    <a:pt x="491650" y="93864"/>
                  </a:lnTo>
                  <a:lnTo>
                    <a:pt x="500996" y="85053"/>
                  </a:lnTo>
                  <a:lnTo>
                    <a:pt x="503008" y="75844"/>
                  </a:lnTo>
                  <a:lnTo>
                    <a:pt x="499574" y="65052"/>
                  </a:lnTo>
                  <a:lnTo>
                    <a:pt x="486958" y="56921"/>
                  </a:lnTo>
                  <a:lnTo>
                    <a:pt x="485432" y="56324"/>
                  </a:lnTo>
                  <a:lnTo>
                    <a:pt x="476262" y="52590"/>
                  </a:lnTo>
                  <a:lnTo>
                    <a:pt x="473290" y="52451"/>
                  </a:lnTo>
                  <a:lnTo>
                    <a:pt x="473290" y="47548"/>
                  </a:lnTo>
                  <a:lnTo>
                    <a:pt x="475868" y="46126"/>
                  </a:lnTo>
                  <a:lnTo>
                    <a:pt x="485432" y="46126"/>
                  </a:lnTo>
                  <a:lnTo>
                    <a:pt x="490219" y="47675"/>
                  </a:lnTo>
                  <a:lnTo>
                    <a:pt x="495007" y="49999"/>
                  </a:lnTo>
                  <a:lnTo>
                    <a:pt x="501853" y="34099"/>
                  </a:lnTo>
                  <a:lnTo>
                    <a:pt x="496417" y="31267"/>
                  </a:lnTo>
                  <a:lnTo>
                    <a:pt x="487629" y="28803"/>
                  </a:lnTo>
                  <a:lnTo>
                    <a:pt x="479628" y="28803"/>
                  </a:lnTo>
                  <a:lnTo>
                    <a:pt x="464017" y="32391"/>
                  </a:lnTo>
                  <a:lnTo>
                    <a:pt x="454659" y="41523"/>
                  </a:lnTo>
                  <a:lnTo>
                    <a:pt x="452615" y="49872"/>
                  </a:lnTo>
                  <a:lnTo>
                    <a:pt x="456705" y="62129"/>
                  </a:lnTo>
                  <a:lnTo>
                    <a:pt x="468504" y="69555"/>
                  </a:lnTo>
                  <a:lnTo>
                    <a:pt x="469417" y="69900"/>
                  </a:lnTo>
                  <a:lnTo>
                    <a:pt x="479234" y="73647"/>
                  </a:lnTo>
                  <a:lnTo>
                    <a:pt x="482333" y="74422"/>
                  </a:lnTo>
                  <a:lnTo>
                    <a:pt x="482333" y="79336"/>
                  </a:lnTo>
                  <a:lnTo>
                    <a:pt x="478853" y="79971"/>
                  </a:lnTo>
                  <a:lnTo>
                    <a:pt x="475094" y="79971"/>
                  </a:lnTo>
                  <a:close/>
                </a:path>
                <a:path w="1628178" h="122237">
                  <a:moveTo>
                    <a:pt x="425221" y="40690"/>
                  </a:moveTo>
                  <a:lnTo>
                    <a:pt x="425221" y="30492"/>
                  </a:lnTo>
                  <a:lnTo>
                    <a:pt x="405968" y="30492"/>
                  </a:lnTo>
                  <a:lnTo>
                    <a:pt x="405968" y="95097"/>
                  </a:lnTo>
                  <a:lnTo>
                    <a:pt x="427939" y="95097"/>
                  </a:lnTo>
                  <a:lnTo>
                    <a:pt x="427939" y="54267"/>
                  </a:lnTo>
                  <a:lnTo>
                    <a:pt x="430910" y="50647"/>
                  </a:lnTo>
                  <a:lnTo>
                    <a:pt x="436079" y="49225"/>
                  </a:lnTo>
                  <a:lnTo>
                    <a:pt x="446290" y="49352"/>
                  </a:lnTo>
                  <a:lnTo>
                    <a:pt x="448614" y="49733"/>
                  </a:lnTo>
                  <a:lnTo>
                    <a:pt x="448614" y="28803"/>
                  </a:lnTo>
                  <a:lnTo>
                    <a:pt x="437108" y="28803"/>
                  </a:lnTo>
                  <a:lnTo>
                    <a:pt x="429615" y="32423"/>
                  </a:lnTo>
                  <a:lnTo>
                    <a:pt x="425221" y="40690"/>
                  </a:lnTo>
                  <a:close/>
                </a:path>
                <a:path w="1628178" h="122237">
                  <a:moveTo>
                    <a:pt x="168871" y="61112"/>
                  </a:moveTo>
                  <a:lnTo>
                    <a:pt x="145999" y="95097"/>
                  </a:lnTo>
                  <a:lnTo>
                    <a:pt x="170814" y="95097"/>
                  </a:lnTo>
                  <a:lnTo>
                    <a:pt x="180759" y="75844"/>
                  </a:lnTo>
                  <a:lnTo>
                    <a:pt x="192912" y="95097"/>
                  </a:lnTo>
                  <a:lnTo>
                    <a:pt x="219392" y="95097"/>
                  </a:lnTo>
                  <a:lnTo>
                    <a:pt x="195351" y="62534"/>
                  </a:lnTo>
                  <a:lnTo>
                    <a:pt x="217589" y="30492"/>
                  </a:lnTo>
                  <a:lnTo>
                    <a:pt x="193420" y="30492"/>
                  </a:lnTo>
                  <a:lnTo>
                    <a:pt x="184111" y="47548"/>
                  </a:lnTo>
                  <a:lnTo>
                    <a:pt x="172999" y="30492"/>
                  </a:lnTo>
                  <a:lnTo>
                    <a:pt x="146519" y="30492"/>
                  </a:lnTo>
                  <a:lnTo>
                    <a:pt x="168871" y="61112"/>
                  </a:lnTo>
                  <a:close/>
                </a:path>
                <a:path w="1628178" h="122237">
                  <a:moveTo>
                    <a:pt x="280758" y="75450"/>
                  </a:moveTo>
                  <a:lnTo>
                    <a:pt x="280758" y="50253"/>
                  </a:lnTo>
                  <a:lnTo>
                    <a:pt x="283095" y="48577"/>
                  </a:lnTo>
                  <a:lnTo>
                    <a:pt x="286715" y="46901"/>
                  </a:lnTo>
                  <a:lnTo>
                    <a:pt x="297827" y="46901"/>
                  </a:lnTo>
                  <a:lnTo>
                    <a:pt x="303517" y="52590"/>
                  </a:lnTo>
                  <a:lnTo>
                    <a:pt x="303517" y="72999"/>
                  </a:lnTo>
                  <a:lnTo>
                    <a:pt x="297700" y="78689"/>
                  </a:lnTo>
                  <a:lnTo>
                    <a:pt x="295363" y="96774"/>
                  </a:lnTo>
                  <a:lnTo>
                    <a:pt x="307590" y="94270"/>
                  </a:lnTo>
                  <a:lnTo>
                    <a:pt x="317977" y="86535"/>
                  </a:lnTo>
                  <a:lnTo>
                    <a:pt x="324453" y="73229"/>
                  </a:lnTo>
                  <a:lnTo>
                    <a:pt x="325602" y="62788"/>
                  </a:lnTo>
                  <a:lnTo>
                    <a:pt x="322767" y="47660"/>
                  </a:lnTo>
                  <a:lnTo>
                    <a:pt x="315003" y="36332"/>
                  </a:lnTo>
                  <a:lnTo>
                    <a:pt x="303421" y="29883"/>
                  </a:lnTo>
                  <a:lnTo>
                    <a:pt x="295363" y="28803"/>
                  </a:lnTo>
                  <a:lnTo>
                    <a:pt x="285927" y="28803"/>
                  </a:lnTo>
                  <a:lnTo>
                    <a:pt x="280758" y="32042"/>
                  </a:lnTo>
                  <a:lnTo>
                    <a:pt x="276758" y="36563"/>
                  </a:lnTo>
                  <a:lnTo>
                    <a:pt x="276758" y="30492"/>
                  </a:lnTo>
                  <a:lnTo>
                    <a:pt x="258800" y="30492"/>
                  </a:lnTo>
                  <a:lnTo>
                    <a:pt x="258800" y="122237"/>
                  </a:lnTo>
                  <a:lnTo>
                    <a:pt x="280758" y="122237"/>
                  </a:lnTo>
                  <a:lnTo>
                    <a:pt x="279349" y="91224"/>
                  </a:lnTo>
                  <a:lnTo>
                    <a:pt x="283349" y="95097"/>
                  </a:lnTo>
                  <a:lnTo>
                    <a:pt x="286575" y="78689"/>
                  </a:lnTo>
                  <a:lnTo>
                    <a:pt x="283095" y="77127"/>
                  </a:lnTo>
                  <a:lnTo>
                    <a:pt x="280758" y="75450"/>
                  </a:lnTo>
                  <a:close/>
                </a:path>
                <a:path w="1628178" h="122237">
                  <a:moveTo>
                    <a:pt x="290715" y="78689"/>
                  </a:moveTo>
                  <a:lnTo>
                    <a:pt x="286575" y="78689"/>
                  </a:lnTo>
                  <a:lnTo>
                    <a:pt x="283349" y="95097"/>
                  </a:lnTo>
                  <a:lnTo>
                    <a:pt x="288264" y="96774"/>
                  </a:lnTo>
                  <a:lnTo>
                    <a:pt x="295363" y="96774"/>
                  </a:lnTo>
                  <a:lnTo>
                    <a:pt x="297700" y="78689"/>
                  </a:lnTo>
                  <a:lnTo>
                    <a:pt x="290715" y="78689"/>
                  </a:lnTo>
                  <a:close/>
                </a:path>
                <a:path w="1628178" h="122237">
                  <a:moveTo>
                    <a:pt x="396151" y="59169"/>
                  </a:moveTo>
                  <a:lnTo>
                    <a:pt x="393320" y="45181"/>
                  </a:lnTo>
                  <a:lnTo>
                    <a:pt x="385121" y="34774"/>
                  </a:lnTo>
                  <a:lnTo>
                    <a:pt x="371993" y="29305"/>
                  </a:lnTo>
                  <a:lnTo>
                    <a:pt x="365658" y="28803"/>
                  </a:lnTo>
                  <a:lnTo>
                    <a:pt x="351577" y="31554"/>
                  </a:lnTo>
                  <a:lnTo>
                    <a:pt x="355574" y="50126"/>
                  </a:lnTo>
                  <a:lnTo>
                    <a:pt x="359321" y="44437"/>
                  </a:lnTo>
                  <a:lnTo>
                    <a:pt x="371995" y="44437"/>
                  </a:lnTo>
                  <a:lnTo>
                    <a:pt x="375094" y="50253"/>
                  </a:lnTo>
                  <a:lnTo>
                    <a:pt x="375094" y="55816"/>
                  </a:lnTo>
                  <a:lnTo>
                    <a:pt x="355193" y="55816"/>
                  </a:lnTo>
                  <a:lnTo>
                    <a:pt x="354799" y="68084"/>
                  </a:lnTo>
                  <a:lnTo>
                    <a:pt x="395630" y="68084"/>
                  </a:lnTo>
                  <a:lnTo>
                    <a:pt x="396024" y="65379"/>
                  </a:lnTo>
                  <a:lnTo>
                    <a:pt x="396151" y="63830"/>
                  </a:lnTo>
                  <a:lnTo>
                    <a:pt x="396151" y="59169"/>
                  </a:lnTo>
                  <a:close/>
                </a:path>
                <a:path w="1628178" h="122237">
                  <a:moveTo>
                    <a:pt x="385432" y="72999"/>
                  </a:moveTo>
                  <a:lnTo>
                    <a:pt x="381038" y="76619"/>
                  </a:lnTo>
                  <a:lnTo>
                    <a:pt x="376123" y="79590"/>
                  </a:lnTo>
                  <a:lnTo>
                    <a:pt x="361137" y="79590"/>
                  </a:lnTo>
                  <a:lnTo>
                    <a:pt x="355574" y="75577"/>
                  </a:lnTo>
                  <a:lnTo>
                    <a:pt x="354799" y="68084"/>
                  </a:lnTo>
                  <a:lnTo>
                    <a:pt x="355193" y="55816"/>
                  </a:lnTo>
                  <a:lnTo>
                    <a:pt x="355574" y="50126"/>
                  </a:lnTo>
                  <a:lnTo>
                    <a:pt x="351577" y="31554"/>
                  </a:lnTo>
                  <a:lnTo>
                    <a:pt x="340653" y="39322"/>
                  </a:lnTo>
                  <a:lnTo>
                    <a:pt x="333946" y="51384"/>
                  </a:lnTo>
                  <a:lnTo>
                    <a:pt x="332320" y="62788"/>
                  </a:lnTo>
                  <a:lnTo>
                    <a:pt x="334951" y="76956"/>
                  </a:lnTo>
                  <a:lnTo>
                    <a:pt x="342482" y="87785"/>
                  </a:lnTo>
                  <a:lnTo>
                    <a:pt x="354373" y="94607"/>
                  </a:lnTo>
                  <a:lnTo>
                    <a:pt x="368757" y="96774"/>
                  </a:lnTo>
                  <a:lnTo>
                    <a:pt x="382764" y="94597"/>
                  </a:lnTo>
                  <a:lnTo>
                    <a:pt x="393199" y="88676"/>
                  </a:lnTo>
                  <a:lnTo>
                    <a:pt x="395376" y="86817"/>
                  </a:lnTo>
                  <a:lnTo>
                    <a:pt x="385432" y="72999"/>
                  </a:lnTo>
                  <a:close/>
                </a:path>
                <a:path w="1628178" h="122237">
                  <a:moveTo>
                    <a:pt x="100914" y="30492"/>
                  </a:moveTo>
                  <a:lnTo>
                    <a:pt x="78943" y="30492"/>
                  </a:lnTo>
                  <a:lnTo>
                    <a:pt x="78943" y="73901"/>
                  </a:lnTo>
                  <a:lnTo>
                    <a:pt x="82838" y="88781"/>
                  </a:lnTo>
                  <a:lnTo>
                    <a:pt x="93514" y="95944"/>
                  </a:lnTo>
                  <a:lnTo>
                    <a:pt x="100647" y="96774"/>
                  </a:lnTo>
                  <a:lnTo>
                    <a:pt x="110337" y="96774"/>
                  </a:lnTo>
                  <a:lnTo>
                    <a:pt x="116801" y="93281"/>
                  </a:lnTo>
                  <a:lnTo>
                    <a:pt x="120929" y="88887"/>
                  </a:lnTo>
                  <a:lnTo>
                    <a:pt x="120929" y="95097"/>
                  </a:lnTo>
                  <a:lnTo>
                    <a:pt x="138899" y="95097"/>
                  </a:lnTo>
                  <a:lnTo>
                    <a:pt x="138899" y="30492"/>
                  </a:lnTo>
                  <a:lnTo>
                    <a:pt x="116928" y="30492"/>
                  </a:lnTo>
                  <a:lnTo>
                    <a:pt x="116928" y="75577"/>
                  </a:lnTo>
                  <a:lnTo>
                    <a:pt x="114477" y="77774"/>
                  </a:lnTo>
                  <a:lnTo>
                    <a:pt x="111505" y="78689"/>
                  </a:lnTo>
                  <a:lnTo>
                    <a:pt x="104520" y="78689"/>
                  </a:lnTo>
                  <a:lnTo>
                    <a:pt x="100914" y="75450"/>
                  </a:lnTo>
                  <a:lnTo>
                    <a:pt x="100914" y="30492"/>
                  </a:lnTo>
                  <a:close/>
                </a:path>
                <a:path w="1628178" h="122237">
                  <a:moveTo>
                    <a:pt x="44830" y="75450"/>
                  </a:moveTo>
                  <a:lnTo>
                    <a:pt x="42506" y="77127"/>
                  </a:lnTo>
                  <a:lnTo>
                    <a:pt x="39014" y="78689"/>
                  </a:lnTo>
                  <a:lnTo>
                    <a:pt x="27901" y="78689"/>
                  </a:lnTo>
                  <a:lnTo>
                    <a:pt x="23018" y="95935"/>
                  </a:lnTo>
                  <a:lnTo>
                    <a:pt x="30225" y="96774"/>
                  </a:lnTo>
                  <a:lnTo>
                    <a:pt x="37858" y="96774"/>
                  </a:lnTo>
                  <a:lnTo>
                    <a:pt x="43675" y="94970"/>
                  </a:lnTo>
                  <a:lnTo>
                    <a:pt x="44830" y="75450"/>
                  </a:lnTo>
                  <a:close/>
                </a:path>
                <a:path w="1628178" h="122237">
                  <a:moveTo>
                    <a:pt x="48844" y="30492"/>
                  </a:moveTo>
                  <a:lnTo>
                    <a:pt x="48844" y="36436"/>
                  </a:lnTo>
                  <a:lnTo>
                    <a:pt x="44830" y="31915"/>
                  </a:lnTo>
                  <a:lnTo>
                    <a:pt x="38760" y="28803"/>
                  </a:lnTo>
                  <a:lnTo>
                    <a:pt x="30225" y="28803"/>
                  </a:lnTo>
                  <a:lnTo>
                    <a:pt x="16938" y="31918"/>
                  </a:lnTo>
                  <a:lnTo>
                    <a:pt x="6820" y="40541"/>
                  </a:lnTo>
                  <a:lnTo>
                    <a:pt x="984" y="53593"/>
                  </a:lnTo>
                  <a:lnTo>
                    <a:pt x="0" y="62788"/>
                  </a:lnTo>
                  <a:lnTo>
                    <a:pt x="3248" y="79494"/>
                  </a:lnTo>
                  <a:lnTo>
                    <a:pt x="11613" y="90430"/>
                  </a:lnTo>
                  <a:lnTo>
                    <a:pt x="23018" y="95935"/>
                  </a:lnTo>
                  <a:lnTo>
                    <a:pt x="27901" y="78689"/>
                  </a:lnTo>
                  <a:lnTo>
                    <a:pt x="22097" y="72999"/>
                  </a:lnTo>
                  <a:lnTo>
                    <a:pt x="22097" y="52590"/>
                  </a:lnTo>
                  <a:lnTo>
                    <a:pt x="27774" y="46901"/>
                  </a:lnTo>
                  <a:lnTo>
                    <a:pt x="38887" y="46901"/>
                  </a:lnTo>
                  <a:lnTo>
                    <a:pt x="42506" y="48577"/>
                  </a:lnTo>
                  <a:lnTo>
                    <a:pt x="44830" y="50253"/>
                  </a:lnTo>
                  <a:lnTo>
                    <a:pt x="44830" y="75450"/>
                  </a:lnTo>
                  <a:lnTo>
                    <a:pt x="43675" y="94970"/>
                  </a:lnTo>
                  <a:lnTo>
                    <a:pt x="48844" y="88760"/>
                  </a:lnTo>
                  <a:lnTo>
                    <a:pt x="48844" y="95097"/>
                  </a:lnTo>
                  <a:lnTo>
                    <a:pt x="66789" y="95097"/>
                  </a:lnTo>
                  <a:lnTo>
                    <a:pt x="66789" y="30492"/>
                  </a:lnTo>
                  <a:lnTo>
                    <a:pt x="48844" y="30492"/>
                  </a:lnTo>
                  <a:close/>
                </a:path>
                <a:path w="1628178" h="122237">
                  <a:moveTo>
                    <a:pt x="1459941" y="75577"/>
                  </a:moveTo>
                  <a:lnTo>
                    <a:pt x="1459166" y="68084"/>
                  </a:lnTo>
                  <a:lnTo>
                    <a:pt x="1500009" y="68084"/>
                  </a:lnTo>
                  <a:lnTo>
                    <a:pt x="1459560" y="55816"/>
                  </a:lnTo>
                  <a:lnTo>
                    <a:pt x="1459941" y="50126"/>
                  </a:lnTo>
                  <a:lnTo>
                    <a:pt x="1463687" y="44437"/>
                  </a:lnTo>
                  <a:lnTo>
                    <a:pt x="1470024" y="28803"/>
                  </a:lnTo>
                  <a:lnTo>
                    <a:pt x="1455943" y="31554"/>
                  </a:lnTo>
                  <a:lnTo>
                    <a:pt x="1445020" y="39322"/>
                  </a:lnTo>
                  <a:lnTo>
                    <a:pt x="1438313" y="51384"/>
                  </a:lnTo>
                  <a:lnTo>
                    <a:pt x="1436687" y="62788"/>
                  </a:lnTo>
                  <a:lnTo>
                    <a:pt x="1439317" y="76956"/>
                  </a:lnTo>
                  <a:lnTo>
                    <a:pt x="1446848" y="87785"/>
                  </a:lnTo>
                  <a:lnTo>
                    <a:pt x="1458740" y="94607"/>
                  </a:lnTo>
                  <a:lnTo>
                    <a:pt x="1473123" y="96774"/>
                  </a:lnTo>
                  <a:lnTo>
                    <a:pt x="1487130" y="94597"/>
                  </a:lnTo>
                  <a:lnTo>
                    <a:pt x="1497565" y="88676"/>
                  </a:lnTo>
                  <a:lnTo>
                    <a:pt x="1499742" y="86817"/>
                  </a:lnTo>
                  <a:lnTo>
                    <a:pt x="1489798" y="72999"/>
                  </a:lnTo>
                  <a:lnTo>
                    <a:pt x="1485404" y="76619"/>
                  </a:lnTo>
                  <a:lnTo>
                    <a:pt x="1480489" y="79590"/>
                  </a:lnTo>
                  <a:lnTo>
                    <a:pt x="1465491" y="79590"/>
                  </a:lnTo>
                  <a:lnTo>
                    <a:pt x="1459941" y="75577"/>
                  </a:lnTo>
                  <a:close/>
                </a:path>
                <a:path w="1628178" h="122237">
                  <a:moveTo>
                    <a:pt x="1600276" y="79971"/>
                  </a:moveTo>
                  <a:lnTo>
                    <a:pt x="1594586" y="79971"/>
                  </a:lnTo>
                  <a:lnTo>
                    <a:pt x="1588376" y="78041"/>
                  </a:lnTo>
                  <a:lnTo>
                    <a:pt x="1581403" y="74815"/>
                  </a:lnTo>
                  <a:lnTo>
                    <a:pt x="1576362" y="91732"/>
                  </a:lnTo>
                  <a:lnTo>
                    <a:pt x="1587896" y="95336"/>
                  </a:lnTo>
                  <a:lnTo>
                    <a:pt x="1601224" y="96773"/>
                  </a:lnTo>
                  <a:lnTo>
                    <a:pt x="1601558" y="96774"/>
                  </a:lnTo>
                  <a:lnTo>
                    <a:pt x="1616819" y="93864"/>
                  </a:lnTo>
                  <a:lnTo>
                    <a:pt x="1626165" y="85053"/>
                  </a:lnTo>
                  <a:lnTo>
                    <a:pt x="1628178" y="75844"/>
                  </a:lnTo>
                  <a:lnTo>
                    <a:pt x="1624744" y="65052"/>
                  </a:lnTo>
                  <a:lnTo>
                    <a:pt x="1612127" y="56921"/>
                  </a:lnTo>
                  <a:lnTo>
                    <a:pt x="1610601" y="56324"/>
                  </a:lnTo>
                  <a:lnTo>
                    <a:pt x="1601431" y="52590"/>
                  </a:lnTo>
                  <a:lnTo>
                    <a:pt x="1598460" y="52451"/>
                  </a:lnTo>
                  <a:lnTo>
                    <a:pt x="1598460" y="47548"/>
                  </a:lnTo>
                  <a:lnTo>
                    <a:pt x="1601050" y="46126"/>
                  </a:lnTo>
                  <a:lnTo>
                    <a:pt x="1610601" y="46126"/>
                  </a:lnTo>
                  <a:lnTo>
                    <a:pt x="1615389" y="47675"/>
                  </a:lnTo>
                  <a:lnTo>
                    <a:pt x="1620164" y="49999"/>
                  </a:lnTo>
                  <a:lnTo>
                    <a:pt x="1627022" y="34099"/>
                  </a:lnTo>
                  <a:lnTo>
                    <a:pt x="1621586" y="31267"/>
                  </a:lnTo>
                  <a:lnTo>
                    <a:pt x="1612798" y="28803"/>
                  </a:lnTo>
                  <a:lnTo>
                    <a:pt x="1604797" y="28803"/>
                  </a:lnTo>
                  <a:lnTo>
                    <a:pt x="1589180" y="32391"/>
                  </a:lnTo>
                  <a:lnTo>
                    <a:pt x="1579826" y="41523"/>
                  </a:lnTo>
                  <a:lnTo>
                    <a:pt x="1577784" y="49872"/>
                  </a:lnTo>
                  <a:lnTo>
                    <a:pt x="1581874" y="62129"/>
                  </a:lnTo>
                  <a:lnTo>
                    <a:pt x="1593673" y="69555"/>
                  </a:lnTo>
                  <a:lnTo>
                    <a:pt x="1594586" y="69900"/>
                  </a:lnTo>
                  <a:lnTo>
                    <a:pt x="1604403" y="73647"/>
                  </a:lnTo>
                  <a:lnTo>
                    <a:pt x="1607502" y="74422"/>
                  </a:lnTo>
                  <a:lnTo>
                    <a:pt x="1607502" y="79336"/>
                  </a:lnTo>
                  <a:lnTo>
                    <a:pt x="1604009" y="79971"/>
                  </a:lnTo>
                  <a:lnTo>
                    <a:pt x="1600276" y="79971"/>
                  </a:lnTo>
                  <a:close/>
                </a:path>
                <a:path w="1628178" h="122237">
                  <a:moveTo>
                    <a:pt x="1571066" y="59169"/>
                  </a:moveTo>
                  <a:lnTo>
                    <a:pt x="1568235" y="45181"/>
                  </a:lnTo>
                  <a:lnTo>
                    <a:pt x="1560037" y="34774"/>
                  </a:lnTo>
                  <a:lnTo>
                    <a:pt x="1546908" y="29305"/>
                  </a:lnTo>
                  <a:lnTo>
                    <a:pt x="1540573" y="28803"/>
                  </a:lnTo>
                  <a:lnTo>
                    <a:pt x="1526492" y="31554"/>
                  </a:lnTo>
                  <a:lnTo>
                    <a:pt x="1530489" y="50126"/>
                  </a:lnTo>
                  <a:lnTo>
                    <a:pt x="1534236" y="44437"/>
                  </a:lnTo>
                  <a:lnTo>
                    <a:pt x="1546910" y="44437"/>
                  </a:lnTo>
                  <a:lnTo>
                    <a:pt x="1549996" y="50253"/>
                  </a:lnTo>
                  <a:lnTo>
                    <a:pt x="1549996" y="55816"/>
                  </a:lnTo>
                  <a:lnTo>
                    <a:pt x="1530108" y="55816"/>
                  </a:lnTo>
                  <a:lnTo>
                    <a:pt x="1529714" y="68084"/>
                  </a:lnTo>
                  <a:lnTo>
                    <a:pt x="1570545" y="68084"/>
                  </a:lnTo>
                  <a:lnTo>
                    <a:pt x="1570939" y="65379"/>
                  </a:lnTo>
                  <a:lnTo>
                    <a:pt x="1571066" y="63830"/>
                  </a:lnTo>
                  <a:lnTo>
                    <a:pt x="1571066" y="59169"/>
                  </a:lnTo>
                  <a:close/>
                </a:path>
                <a:path w="1628178" h="122237">
                  <a:moveTo>
                    <a:pt x="1560334" y="72999"/>
                  </a:moveTo>
                  <a:lnTo>
                    <a:pt x="1555940" y="76619"/>
                  </a:lnTo>
                  <a:lnTo>
                    <a:pt x="1551038" y="79590"/>
                  </a:lnTo>
                  <a:lnTo>
                    <a:pt x="1536052" y="79590"/>
                  </a:lnTo>
                  <a:lnTo>
                    <a:pt x="1530489" y="75577"/>
                  </a:lnTo>
                  <a:lnTo>
                    <a:pt x="1529714" y="68084"/>
                  </a:lnTo>
                  <a:lnTo>
                    <a:pt x="1530108" y="55816"/>
                  </a:lnTo>
                  <a:lnTo>
                    <a:pt x="1530489" y="50126"/>
                  </a:lnTo>
                  <a:lnTo>
                    <a:pt x="1526492" y="31554"/>
                  </a:lnTo>
                  <a:lnTo>
                    <a:pt x="1515568" y="39322"/>
                  </a:lnTo>
                  <a:lnTo>
                    <a:pt x="1508862" y="51384"/>
                  </a:lnTo>
                  <a:lnTo>
                    <a:pt x="1507235" y="62788"/>
                  </a:lnTo>
                  <a:lnTo>
                    <a:pt x="1509866" y="76956"/>
                  </a:lnTo>
                  <a:lnTo>
                    <a:pt x="1517397" y="87785"/>
                  </a:lnTo>
                  <a:lnTo>
                    <a:pt x="1529288" y="94607"/>
                  </a:lnTo>
                  <a:lnTo>
                    <a:pt x="1543672" y="96774"/>
                  </a:lnTo>
                  <a:lnTo>
                    <a:pt x="1557673" y="94597"/>
                  </a:lnTo>
                  <a:lnTo>
                    <a:pt x="1568114" y="88676"/>
                  </a:lnTo>
                  <a:lnTo>
                    <a:pt x="1570291" y="86817"/>
                  </a:lnTo>
                  <a:lnTo>
                    <a:pt x="1560334" y="72999"/>
                  </a:lnTo>
                  <a:close/>
                </a:path>
                <a:path w="1628178" h="122237">
                  <a:moveTo>
                    <a:pt x="1479194" y="0"/>
                  </a:moveTo>
                  <a:lnTo>
                    <a:pt x="1452194" y="15240"/>
                  </a:lnTo>
                  <a:lnTo>
                    <a:pt x="1458010" y="25450"/>
                  </a:lnTo>
                  <a:lnTo>
                    <a:pt x="1486306" y="13563"/>
                  </a:lnTo>
                  <a:lnTo>
                    <a:pt x="1479194" y="0"/>
                  </a:lnTo>
                  <a:close/>
                </a:path>
                <a:path w="1628178" h="122237">
                  <a:moveTo>
                    <a:pt x="1385125" y="75450"/>
                  </a:moveTo>
                  <a:lnTo>
                    <a:pt x="1385125" y="50253"/>
                  </a:lnTo>
                  <a:lnTo>
                    <a:pt x="1387462" y="48577"/>
                  </a:lnTo>
                  <a:lnTo>
                    <a:pt x="1391069" y="46901"/>
                  </a:lnTo>
                  <a:lnTo>
                    <a:pt x="1402181" y="46901"/>
                  </a:lnTo>
                  <a:lnTo>
                    <a:pt x="1407871" y="52590"/>
                  </a:lnTo>
                  <a:lnTo>
                    <a:pt x="1407871" y="72999"/>
                  </a:lnTo>
                  <a:lnTo>
                    <a:pt x="1402054" y="78689"/>
                  </a:lnTo>
                  <a:lnTo>
                    <a:pt x="1399730" y="96774"/>
                  </a:lnTo>
                  <a:lnTo>
                    <a:pt x="1411956" y="94270"/>
                  </a:lnTo>
                  <a:lnTo>
                    <a:pt x="1422343" y="86535"/>
                  </a:lnTo>
                  <a:lnTo>
                    <a:pt x="1428820" y="73229"/>
                  </a:lnTo>
                  <a:lnTo>
                    <a:pt x="1429969" y="62788"/>
                  </a:lnTo>
                  <a:lnTo>
                    <a:pt x="1427132" y="47660"/>
                  </a:lnTo>
                  <a:lnTo>
                    <a:pt x="1419364" y="36332"/>
                  </a:lnTo>
                  <a:lnTo>
                    <a:pt x="1407783" y="29883"/>
                  </a:lnTo>
                  <a:lnTo>
                    <a:pt x="1399730" y="28803"/>
                  </a:lnTo>
                  <a:lnTo>
                    <a:pt x="1390294" y="28803"/>
                  </a:lnTo>
                  <a:lnTo>
                    <a:pt x="1385125" y="32042"/>
                  </a:lnTo>
                  <a:lnTo>
                    <a:pt x="1381124" y="36563"/>
                  </a:lnTo>
                  <a:lnTo>
                    <a:pt x="1381124" y="30492"/>
                  </a:lnTo>
                  <a:lnTo>
                    <a:pt x="1363167" y="30492"/>
                  </a:lnTo>
                  <a:lnTo>
                    <a:pt x="1363167" y="122237"/>
                  </a:lnTo>
                  <a:lnTo>
                    <a:pt x="1385125" y="122237"/>
                  </a:lnTo>
                  <a:lnTo>
                    <a:pt x="1383715" y="91224"/>
                  </a:lnTo>
                  <a:lnTo>
                    <a:pt x="1387716" y="95097"/>
                  </a:lnTo>
                  <a:lnTo>
                    <a:pt x="1390942" y="78689"/>
                  </a:lnTo>
                  <a:lnTo>
                    <a:pt x="1387462" y="77127"/>
                  </a:lnTo>
                  <a:lnTo>
                    <a:pt x="1385125" y="75450"/>
                  </a:lnTo>
                  <a:close/>
                </a:path>
                <a:path w="1628178" h="122237">
                  <a:moveTo>
                    <a:pt x="1395082" y="78689"/>
                  </a:moveTo>
                  <a:lnTo>
                    <a:pt x="1390942" y="78689"/>
                  </a:lnTo>
                  <a:lnTo>
                    <a:pt x="1387716" y="95097"/>
                  </a:lnTo>
                  <a:lnTo>
                    <a:pt x="1392631" y="96774"/>
                  </a:lnTo>
                  <a:lnTo>
                    <a:pt x="1399730" y="96774"/>
                  </a:lnTo>
                  <a:lnTo>
                    <a:pt x="1402054" y="78689"/>
                  </a:lnTo>
                  <a:lnTo>
                    <a:pt x="1395082" y="78689"/>
                  </a:lnTo>
                  <a:close/>
                </a:path>
                <a:path w="1628178" h="122237">
                  <a:moveTo>
                    <a:pt x="1500517" y="59169"/>
                  </a:moveTo>
                  <a:lnTo>
                    <a:pt x="1497687" y="45181"/>
                  </a:lnTo>
                  <a:lnTo>
                    <a:pt x="1489488" y="34774"/>
                  </a:lnTo>
                  <a:lnTo>
                    <a:pt x="1476360" y="29305"/>
                  </a:lnTo>
                  <a:lnTo>
                    <a:pt x="1470024" y="28803"/>
                  </a:lnTo>
                  <a:lnTo>
                    <a:pt x="1463687" y="44437"/>
                  </a:lnTo>
                  <a:lnTo>
                    <a:pt x="1476349" y="44437"/>
                  </a:lnTo>
                  <a:lnTo>
                    <a:pt x="1479461" y="50253"/>
                  </a:lnTo>
                  <a:lnTo>
                    <a:pt x="1479461" y="55816"/>
                  </a:lnTo>
                  <a:lnTo>
                    <a:pt x="1459560" y="55816"/>
                  </a:lnTo>
                  <a:lnTo>
                    <a:pt x="1500009" y="68084"/>
                  </a:lnTo>
                  <a:lnTo>
                    <a:pt x="1500390" y="65379"/>
                  </a:lnTo>
                  <a:lnTo>
                    <a:pt x="1500517" y="63830"/>
                  </a:lnTo>
                  <a:lnTo>
                    <a:pt x="1500517" y="59169"/>
                  </a:lnTo>
                  <a:close/>
                </a:path>
                <a:path w="1628178" h="122237">
                  <a:moveTo>
                    <a:pt x="1328280" y="75450"/>
                  </a:moveTo>
                  <a:lnTo>
                    <a:pt x="1325956" y="77127"/>
                  </a:lnTo>
                  <a:lnTo>
                    <a:pt x="1322463" y="78689"/>
                  </a:lnTo>
                  <a:lnTo>
                    <a:pt x="1311351" y="78689"/>
                  </a:lnTo>
                  <a:lnTo>
                    <a:pt x="1306468" y="95934"/>
                  </a:lnTo>
                  <a:lnTo>
                    <a:pt x="1313687" y="96774"/>
                  </a:lnTo>
                  <a:lnTo>
                    <a:pt x="1321307" y="96774"/>
                  </a:lnTo>
                  <a:lnTo>
                    <a:pt x="1327111" y="94970"/>
                  </a:lnTo>
                  <a:lnTo>
                    <a:pt x="1328280" y="75450"/>
                  </a:lnTo>
                  <a:close/>
                </a:path>
                <a:path w="1628178" h="122237">
                  <a:moveTo>
                    <a:pt x="1332280" y="30492"/>
                  </a:moveTo>
                  <a:lnTo>
                    <a:pt x="1332280" y="36436"/>
                  </a:lnTo>
                  <a:lnTo>
                    <a:pt x="1328280" y="31915"/>
                  </a:lnTo>
                  <a:lnTo>
                    <a:pt x="1322209" y="28803"/>
                  </a:lnTo>
                  <a:lnTo>
                    <a:pt x="1313687" y="28803"/>
                  </a:lnTo>
                  <a:lnTo>
                    <a:pt x="1300395" y="31916"/>
                  </a:lnTo>
                  <a:lnTo>
                    <a:pt x="1290273" y="40537"/>
                  </a:lnTo>
                  <a:lnTo>
                    <a:pt x="1284435" y="53585"/>
                  </a:lnTo>
                  <a:lnTo>
                    <a:pt x="1283449" y="62788"/>
                  </a:lnTo>
                  <a:lnTo>
                    <a:pt x="1286697" y="79491"/>
                  </a:lnTo>
                  <a:lnTo>
                    <a:pt x="1295060" y="90427"/>
                  </a:lnTo>
                  <a:lnTo>
                    <a:pt x="1306468" y="95934"/>
                  </a:lnTo>
                  <a:lnTo>
                    <a:pt x="1311351" y="78689"/>
                  </a:lnTo>
                  <a:lnTo>
                    <a:pt x="1305534" y="72999"/>
                  </a:lnTo>
                  <a:lnTo>
                    <a:pt x="1305534" y="52590"/>
                  </a:lnTo>
                  <a:lnTo>
                    <a:pt x="1311224" y="46901"/>
                  </a:lnTo>
                  <a:lnTo>
                    <a:pt x="1322336" y="46901"/>
                  </a:lnTo>
                  <a:lnTo>
                    <a:pt x="1325956" y="48577"/>
                  </a:lnTo>
                  <a:lnTo>
                    <a:pt x="1328280" y="50253"/>
                  </a:lnTo>
                  <a:lnTo>
                    <a:pt x="1328280" y="75450"/>
                  </a:lnTo>
                  <a:lnTo>
                    <a:pt x="1327111" y="94970"/>
                  </a:lnTo>
                  <a:lnTo>
                    <a:pt x="1332280" y="88760"/>
                  </a:lnTo>
                  <a:lnTo>
                    <a:pt x="1332280" y="95097"/>
                  </a:lnTo>
                  <a:lnTo>
                    <a:pt x="1350251" y="95097"/>
                  </a:lnTo>
                  <a:lnTo>
                    <a:pt x="1350251" y="30492"/>
                  </a:lnTo>
                  <a:lnTo>
                    <a:pt x="1332280" y="30492"/>
                  </a:lnTo>
                  <a:close/>
                </a:path>
                <a:path w="1628178" h="122237">
                  <a:moveTo>
                    <a:pt x="1264056" y="46901"/>
                  </a:moveTo>
                  <a:lnTo>
                    <a:pt x="1267294" y="48704"/>
                  </a:lnTo>
                  <a:lnTo>
                    <a:pt x="1270787" y="51676"/>
                  </a:lnTo>
                  <a:lnTo>
                    <a:pt x="1281379" y="37719"/>
                  </a:lnTo>
                  <a:lnTo>
                    <a:pt x="1277365" y="33197"/>
                  </a:lnTo>
                  <a:lnTo>
                    <a:pt x="1270266" y="28803"/>
                  </a:lnTo>
                  <a:lnTo>
                    <a:pt x="1257604" y="28803"/>
                  </a:lnTo>
                  <a:lnTo>
                    <a:pt x="1242944" y="31598"/>
                  </a:lnTo>
                  <a:lnTo>
                    <a:pt x="1231642" y="39289"/>
                  </a:lnTo>
                  <a:lnTo>
                    <a:pt x="1224587" y="50837"/>
                  </a:lnTo>
                  <a:lnTo>
                    <a:pt x="1222590" y="62788"/>
                  </a:lnTo>
                  <a:lnTo>
                    <a:pt x="1225274" y="77248"/>
                  </a:lnTo>
                  <a:lnTo>
                    <a:pt x="1232886" y="88195"/>
                  </a:lnTo>
                  <a:lnTo>
                    <a:pt x="1244765" y="94916"/>
                  </a:lnTo>
                  <a:lnTo>
                    <a:pt x="1257465" y="96774"/>
                  </a:lnTo>
                  <a:lnTo>
                    <a:pt x="1271227" y="94195"/>
                  </a:lnTo>
                  <a:lnTo>
                    <a:pt x="1281252" y="87731"/>
                  </a:lnTo>
                  <a:lnTo>
                    <a:pt x="1271435" y="73520"/>
                  </a:lnTo>
                  <a:lnTo>
                    <a:pt x="1268450" y="75971"/>
                  </a:lnTo>
                  <a:lnTo>
                    <a:pt x="1264577" y="78689"/>
                  </a:lnTo>
                  <a:lnTo>
                    <a:pt x="1250886" y="78689"/>
                  </a:lnTo>
                  <a:lnTo>
                    <a:pt x="1244676" y="72999"/>
                  </a:lnTo>
                  <a:lnTo>
                    <a:pt x="1244676" y="52324"/>
                  </a:lnTo>
                  <a:lnTo>
                    <a:pt x="1251661" y="46901"/>
                  </a:lnTo>
                  <a:lnTo>
                    <a:pt x="1264056" y="46901"/>
                  </a:lnTo>
                  <a:close/>
                </a:path>
                <a:path w="1628178" h="122237">
                  <a:moveTo>
                    <a:pt x="1190802" y="30492"/>
                  </a:moveTo>
                  <a:lnTo>
                    <a:pt x="1190802" y="95097"/>
                  </a:lnTo>
                  <a:lnTo>
                    <a:pt x="1212761" y="95097"/>
                  </a:lnTo>
                  <a:lnTo>
                    <a:pt x="1212761" y="30492"/>
                  </a:lnTo>
                  <a:lnTo>
                    <a:pt x="1190802" y="30492"/>
                  </a:lnTo>
                  <a:close/>
                </a:path>
                <a:path w="1628178" h="122237">
                  <a:moveTo>
                    <a:pt x="1213675" y="13169"/>
                  </a:moveTo>
                  <a:lnTo>
                    <a:pt x="1213675" y="6451"/>
                  </a:lnTo>
                  <a:lnTo>
                    <a:pt x="1208506" y="1282"/>
                  </a:lnTo>
                  <a:lnTo>
                    <a:pt x="1195057" y="1282"/>
                  </a:lnTo>
                  <a:lnTo>
                    <a:pt x="1189888" y="6451"/>
                  </a:lnTo>
                  <a:lnTo>
                    <a:pt x="1189888" y="19888"/>
                  </a:lnTo>
                  <a:lnTo>
                    <a:pt x="1195057" y="25057"/>
                  </a:lnTo>
                  <a:lnTo>
                    <a:pt x="1208506" y="25057"/>
                  </a:lnTo>
                  <a:lnTo>
                    <a:pt x="1213675" y="19888"/>
                  </a:lnTo>
                  <a:lnTo>
                    <a:pt x="1213675" y="13169"/>
                  </a:lnTo>
                  <a:close/>
                </a:path>
                <a:path w="1628178" h="122237">
                  <a:moveTo>
                    <a:pt x="1133170" y="52717"/>
                  </a:moveTo>
                  <a:lnTo>
                    <a:pt x="1138732" y="46901"/>
                  </a:lnTo>
                  <a:lnTo>
                    <a:pt x="1150099" y="46901"/>
                  </a:lnTo>
                  <a:lnTo>
                    <a:pt x="1153591" y="48577"/>
                  </a:lnTo>
                  <a:lnTo>
                    <a:pt x="1155915" y="50253"/>
                  </a:lnTo>
                  <a:lnTo>
                    <a:pt x="1155915" y="75450"/>
                  </a:lnTo>
                  <a:lnTo>
                    <a:pt x="1153591" y="77127"/>
                  </a:lnTo>
                  <a:lnTo>
                    <a:pt x="1149972" y="78689"/>
                  </a:lnTo>
                  <a:lnTo>
                    <a:pt x="1138986" y="78689"/>
                  </a:lnTo>
                  <a:lnTo>
                    <a:pt x="1133375" y="95876"/>
                  </a:lnTo>
                  <a:lnTo>
                    <a:pt x="1140663" y="96774"/>
                  </a:lnTo>
                  <a:lnTo>
                    <a:pt x="1151127" y="96774"/>
                  </a:lnTo>
                  <a:lnTo>
                    <a:pt x="1155915" y="93281"/>
                  </a:lnTo>
                  <a:lnTo>
                    <a:pt x="1159929" y="88760"/>
                  </a:lnTo>
                  <a:lnTo>
                    <a:pt x="1159929" y="95097"/>
                  </a:lnTo>
                  <a:lnTo>
                    <a:pt x="1177874" y="95097"/>
                  </a:lnTo>
                  <a:lnTo>
                    <a:pt x="1177874" y="2959"/>
                  </a:lnTo>
                  <a:lnTo>
                    <a:pt x="1155915" y="2959"/>
                  </a:lnTo>
                  <a:lnTo>
                    <a:pt x="1157338" y="33972"/>
                  </a:lnTo>
                  <a:lnTo>
                    <a:pt x="1153325" y="30619"/>
                  </a:lnTo>
                  <a:lnTo>
                    <a:pt x="1147775" y="28803"/>
                  </a:lnTo>
                  <a:lnTo>
                    <a:pt x="1140663" y="28803"/>
                  </a:lnTo>
                  <a:lnTo>
                    <a:pt x="1128064" y="31799"/>
                  </a:lnTo>
                  <a:lnTo>
                    <a:pt x="1133170" y="52717"/>
                  </a:lnTo>
                  <a:close/>
                </a:path>
                <a:path w="1628178" h="122237">
                  <a:moveTo>
                    <a:pt x="1133170" y="72999"/>
                  </a:moveTo>
                  <a:lnTo>
                    <a:pt x="1133170" y="52717"/>
                  </a:lnTo>
                  <a:lnTo>
                    <a:pt x="1128064" y="31799"/>
                  </a:lnTo>
                  <a:lnTo>
                    <a:pt x="1117987" y="40323"/>
                  </a:lnTo>
                  <a:lnTo>
                    <a:pt x="1112028" y="53679"/>
                  </a:lnTo>
                  <a:lnTo>
                    <a:pt x="1111084" y="62788"/>
                  </a:lnTo>
                  <a:lnTo>
                    <a:pt x="1114023" y="78611"/>
                  </a:lnTo>
                  <a:lnTo>
                    <a:pt x="1121915" y="89836"/>
                  </a:lnTo>
                  <a:lnTo>
                    <a:pt x="1133375" y="95876"/>
                  </a:lnTo>
                  <a:lnTo>
                    <a:pt x="1138986" y="78689"/>
                  </a:lnTo>
                  <a:lnTo>
                    <a:pt x="1133170" y="72999"/>
                  </a:lnTo>
                  <a:close/>
                </a:path>
                <a:path w="1628178" h="122237">
                  <a:moveTo>
                    <a:pt x="1059268" y="36436"/>
                  </a:moveTo>
                  <a:lnTo>
                    <a:pt x="1059268" y="30492"/>
                  </a:lnTo>
                  <a:lnTo>
                    <a:pt x="1041298" y="30492"/>
                  </a:lnTo>
                  <a:lnTo>
                    <a:pt x="1041298" y="95097"/>
                  </a:lnTo>
                  <a:lnTo>
                    <a:pt x="1063269" y="95097"/>
                  </a:lnTo>
                  <a:lnTo>
                    <a:pt x="1063269" y="49352"/>
                  </a:lnTo>
                  <a:lnTo>
                    <a:pt x="1065720" y="47802"/>
                  </a:lnTo>
                  <a:lnTo>
                    <a:pt x="1068692" y="46901"/>
                  </a:lnTo>
                  <a:lnTo>
                    <a:pt x="1076324" y="46901"/>
                  </a:lnTo>
                  <a:lnTo>
                    <a:pt x="1080071" y="49733"/>
                  </a:lnTo>
                  <a:lnTo>
                    <a:pt x="1080071" y="95097"/>
                  </a:lnTo>
                  <a:lnTo>
                    <a:pt x="1102029" y="95097"/>
                  </a:lnTo>
                  <a:lnTo>
                    <a:pt x="1102029" y="53746"/>
                  </a:lnTo>
                  <a:lnTo>
                    <a:pt x="1098573" y="38710"/>
                  </a:lnTo>
                  <a:lnTo>
                    <a:pt x="1088789" y="30363"/>
                  </a:lnTo>
                  <a:lnTo>
                    <a:pt x="1079550" y="28803"/>
                  </a:lnTo>
                  <a:lnTo>
                    <a:pt x="1070762" y="28803"/>
                  </a:lnTo>
                  <a:lnTo>
                    <a:pt x="1064691" y="31267"/>
                  </a:lnTo>
                  <a:lnTo>
                    <a:pt x="1059268" y="36436"/>
                  </a:lnTo>
                  <a:close/>
                </a:path>
                <a:path w="1628178" h="122237">
                  <a:moveTo>
                    <a:pt x="1006424" y="75450"/>
                  </a:moveTo>
                  <a:lnTo>
                    <a:pt x="1004087" y="77127"/>
                  </a:lnTo>
                  <a:lnTo>
                    <a:pt x="1000607" y="78689"/>
                  </a:lnTo>
                  <a:lnTo>
                    <a:pt x="989495" y="78689"/>
                  </a:lnTo>
                  <a:lnTo>
                    <a:pt x="984599" y="95934"/>
                  </a:lnTo>
                  <a:lnTo>
                    <a:pt x="991819" y="96774"/>
                  </a:lnTo>
                  <a:lnTo>
                    <a:pt x="999439" y="96774"/>
                  </a:lnTo>
                  <a:lnTo>
                    <a:pt x="1005255" y="94970"/>
                  </a:lnTo>
                  <a:lnTo>
                    <a:pt x="1006424" y="75450"/>
                  </a:lnTo>
                  <a:close/>
                </a:path>
                <a:path w="1628178" h="122237">
                  <a:moveTo>
                    <a:pt x="1010424" y="30492"/>
                  </a:moveTo>
                  <a:lnTo>
                    <a:pt x="1010424" y="36436"/>
                  </a:lnTo>
                  <a:lnTo>
                    <a:pt x="1006424" y="31915"/>
                  </a:lnTo>
                  <a:lnTo>
                    <a:pt x="1000353" y="28803"/>
                  </a:lnTo>
                  <a:lnTo>
                    <a:pt x="991819" y="28803"/>
                  </a:lnTo>
                  <a:lnTo>
                    <a:pt x="978531" y="31916"/>
                  </a:lnTo>
                  <a:lnTo>
                    <a:pt x="968409" y="40537"/>
                  </a:lnTo>
                  <a:lnTo>
                    <a:pt x="962567" y="53585"/>
                  </a:lnTo>
                  <a:lnTo>
                    <a:pt x="961580" y="62788"/>
                  </a:lnTo>
                  <a:lnTo>
                    <a:pt x="964828" y="79491"/>
                  </a:lnTo>
                  <a:lnTo>
                    <a:pt x="973191" y="90427"/>
                  </a:lnTo>
                  <a:lnTo>
                    <a:pt x="984599" y="95934"/>
                  </a:lnTo>
                  <a:lnTo>
                    <a:pt x="989495" y="78689"/>
                  </a:lnTo>
                  <a:lnTo>
                    <a:pt x="983678" y="72999"/>
                  </a:lnTo>
                  <a:lnTo>
                    <a:pt x="983678" y="52590"/>
                  </a:lnTo>
                  <a:lnTo>
                    <a:pt x="989368" y="46901"/>
                  </a:lnTo>
                  <a:lnTo>
                    <a:pt x="1000480" y="46901"/>
                  </a:lnTo>
                  <a:lnTo>
                    <a:pt x="1004087" y="48577"/>
                  </a:lnTo>
                  <a:lnTo>
                    <a:pt x="1006424" y="50253"/>
                  </a:lnTo>
                  <a:lnTo>
                    <a:pt x="1006424" y="75450"/>
                  </a:lnTo>
                  <a:lnTo>
                    <a:pt x="1005255" y="94970"/>
                  </a:lnTo>
                  <a:lnTo>
                    <a:pt x="1010424" y="88760"/>
                  </a:lnTo>
                  <a:lnTo>
                    <a:pt x="1010424" y="95097"/>
                  </a:lnTo>
                  <a:lnTo>
                    <a:pt x="1028382" y="95097"/>
                  </a:lnTo>
                  <a:lnTo>
                    <a:pt x="1028382" y="30492"/>
                  </a:lnTo>
                  <a:lnTo>
                    <a:pt x="1010424" y="30492"/>
                  </a:lnTo>
                  <a:close/>
                </a:path>
                <a:path w="1628178" h="122237">
                  <a:moveTo>
                    <a:pt x="912482" y="36042"/>
                  </a:moveTo>
                  <a:lnTo>
                    <a:pt x="914425" y="2959"/>
                  </a:lnTo>
                  <a:lnTo>
                    <a:pt x="892581" y="2959"/>
                  </a:lnTo>
                  <a:lnTo>
                    <a:pt x="892581" y="95097"/>
                  </a:lnTo>
                  <a:lnTo>
                    <a:pt x="914552" y="95097"/>
                  </a:lnTo>
                  <a:lnTo>
                    <a:pt x="914552" y="50126"/>
                  </a:lnTo>
                  <a:lnTo>
                    <a:pt x="917003" y="48056"/>
                  </a:lnTo>
                  <a:lnTo>
                    <a:pt x="919975" y="46901"/>
                  </a:lnTo>
                  <a:lnTo>
                    <a:pt x="926947" y="46901"/>
                  </a:lnTo>
                  <a:lnTo>
                    <a:pt x="930567" y="49872"/>
                  </a:lnTo>
                  <a:lnTo>
                    <a:pt x="930567" y="95097"/>
                  </a:lnTo>
                  <a:lnTo>
                    <a:pt x="952538" y="95097"/>
                  </a:lnTo>
                  <a:lnTo>
                    <a:pt x="952538" y="51676"/>
                  </a:lnTo>
                  <a:lnTo>
                    <a:pt x="948639" y="36795"/>
                  </a:lnTo>
                  <a:lnTo>
                    <a:pt x="937962" y="29633"/>
                  </a:lnTo>
                  <a:lnTo>
                    <a:pt x="930833" y="28803"/>
                  </a:lnTo>
                  <a:lnTo>
                    <a:pt x="922426" y="28803"/>
                  </a:lnTo>
                  <a:lnTo>
                    <a:pt x="916876" y="32042"/>
                  </a:lnTo>
                  <a:lnTo>
                    <a:pt x="912482" y="36042"/>
                  </a:lnTo>
                  <a:close/>
                </a:path>
                <a:path w="1628178" h="122237">
                  <a:moveTo>
                    <a:pt x="823975" y="79971"/>
                  </a:moveTo>
                  <a:lnTo>
                    <a:pt x="818286" y="79971"/>
                  </a:lnTo>
                  <a:lnTo>
                    <a:pt x="812076" y="78041"/>
                  </a:lnTo>
                  <a:lnTo>
                    <a:pt x="805103" y="74815"/>
                  </a:lnTo>
                  <a:lnTo>
                    <a:pt x="800061" y="91732"/>
                  </a:lnTo>
                  <a:lnTo>
                    <a:pt x="811596" y="95336"/>
                  </a:lnTo>
                  <a:lnTo>
                    <a:pt x="824924" y="96773"/>
                  </a:lnTo>
                  <a:lnTo>
                    <a:pt x="825258" y="96774"/>
                  </a:lnTo>
                  <a:lnTo>
                    <a:pt x="840525" y="93864"/>
                  </a:lnTo>
                  <a:lnTo>
                    <a:pt x="849866" y="85053"/>
                  </a:lnTo>
                  <a:lnTo>
                    <a:pt x="851877" y="75844"/>
                  </a:lnTo>
                  <a:lnTo>
                    <a:pt x="848443" y="65052"/>
                  </a:lnTo>
                  <a:lnTo>
                    <a:pt x="835827" y="56921"/>
                  </a:lnTo>
                  <a:lnTo>
                    <a:pt x="834301" y="56324"/>
                  </a:lnTo>
                  <a:lnTo>
                    <a:pt x="825131" y="52590"/>
                  </a:lnTo>
                  <a:lnTo>
                    <a:pt x="822159" y="52451"/>
                  </a:lnTo>
                  <a:lnTo>
                    <a:pt x="822159" y="47548"/>
                  </a:lnTo>
                  <a:lnTo>
                    <a:pt x="824750" y="46126"/>
                  </a:lnTo>
                  <a:lnTo>
                    <a:pt x="834301" y="46126"/>
                  </a:lnTo>
                  <a:lnTo>
                    <a:pt x="839088" y="47675"/>
                  </a:lnTo>
                  <a:lnTo>
                    <a:pt x="843864" y="49999"/>
                  </a:lnTo>
                  <a:lnTo>
                    <a:pt x="850722" y="34099"/>
                  </a:lnTo>
                  <a:lnTo>
                    <a:pt x="845286" y="31267"/>
                  </a:lnTo>
                  <a:lnTo>
                    <a:pt x="836498" y="28803"/>
                  </a:lnTo>
                  <a:lnTo>
                    <a:pt x="828497" y="28803"/>
                  </a:lnTo>
                  <a:lnTo>
                    <a:pt x="812880" y="32391"/>
                  </a:lnTo>
                  <a:lnTo>
                    <a:pt x="803526" y="41523"/>
                  </a:lnTo>
                  <a:lnTo>
                    <a:pt x="801484" y="49872"/>
                  </a:lnTo>
                  <a:lnTo>
                    <a:pt x="805574" y="62129"/>
                  </a:lnTo>
                  <a:lnTo>
                    <a:pt x="817373" y="69555"/>
                  </a:lnTo>
                  <a:lnTo>
                    <a:pt x="818286" y="69900"/>
                  </a:lnTo>
                  <a:lnTo>
                    <a:pt x="828103" y="73647"/>
                  </a:lnTo>
                  <a:lnTo>
                    <a:pt x="831202" y="74422"/>
                  </a:lnTo>
                  <a:lnTo>
                    <a:pt x="831202" y="79336"/>
                  </a:lnTo>
                  <a:lnTo>
                    <a:pt x="827709" y="79971"/>
                  </a:lnTo>
                  <a:lnTo>
                    <a:pt x="823975" y="79971"/>
                  </a:lnTo>
                  <a:close/>
                </a:path>
                <a:path w="1628178" h="122237">
                  <a:moveTo>
                    <a:pt x="679119" y="36436"/>
                  </a:moveTo>
                  <a:lnTo>
                    <a:pt x="679119" y="30492"/>
                  </a:lnTo>
                  <a:lnTo>
                    <a:pt x="661161" y="30492"/>
                  </a:lnTo>
                  <a:lnTo>
                    <a:pt x="661161" y="95097"/>
                  </a:lnTo>
                  <a:lnTo>
                    <a:pt x="683132" y="95097"/>
                  </a:lnTo>
                  <a:lnTo>
                    <a:pt x="683132" y="49352"/>
                  </a:lnTo>
                  <a:lnTo>
                    <a:pt x="685584" y="47802"/>
                  </a:lnTo>
                  <a:lnTo>
                    <a:pt x="688555" y="46901"/>
                  </a:lnTo>
                  <a:lnTo>
                    <a:pt x="696175" y="46901"/>
                  </a:lnTo>
                  <a:lnTo>
                    <a:pt x="699922" y="49733"/>
                  </a:lnTo>
                  <a:lnTo>
                    <a:pt x="699922" y="95097"/>
                  </a:lnTo>
                  <a:lnTo>
                    <a:pt x="721893" y="95097"/>
                  </a:lnTo>
                  <a:lnTo>
                    <a:pt x="721893" y="53746"/>
                  </a:lnTo>
                  <a:lnTo>
                    <a:pt x="718436" y="38710"/>
                  </a:lnTo>
                  <a:lnTo>
                    <a:pt x="708653" y="30363"/>
                  </a:lnTo>
                  <a:lnTo>
                    <a:pt x="699414" y="28803"/>
                  </a:lnTo>
                  <a:lnTo>
                    <a:pt x="690625" y="28803"/>
                  </a:lnTo>
                  <a:lnTo>
                    <a:pt x="684542" y="31267"/>
                  </a:lnTo>
                  <a:lnTo>
                    <a:pt x="679119" y="36436"/>
                  </a:lnTo>
                  <a:close/>
                </a:path>
              </a:pathLst>
            </a:custGeom>
            <a:solidFill>
              <a:schemeClr val="accent1"/>
            </a:solidFill>
          </p:spPr>
          <p:txBody>
            <a:bodyPr wrap="square" lIns="0" tIns="0" rIns="0" bIns="0" rtlCol="0">
              <a:noAutofit/>
            </a:bodyPr>
            <a:lstStyle/>
            <a:p>
              <a:endParaRPr/>
            </a:p>
          </p:txBody>
        </p:sp>
        <p:sp>
          <p:nvSpPr>
            <p:cNvPr id="28" name="object 9">
              <a:extLst>
                <a:ext uri="{FF2B5EF4-FFF2-40B4-BE49-F238E27FC236}">
                  <a16:creationId xmlns:a16="http://schemas.microsoft.com/office/drawing/2014/main" id="{3046D1D5-A8ED-4515-BC91-B4D0B79A780D}"/>
                </a:ext>
              </a:extLst>
            </p:cNvPr>
            <p:cNvSpPr/>
            <p:nvPr userDrawn="1"/>
          </p:nvSpPr>
          <p:spPr>
            <a:xfrm>
              <a:off x="7150751" y="6245541"/>
              <a:ext cx="838453" cy="120942"/>
            </a:xfrm>
            <a:custGeom>
              <a:avLst/>
              <a:gdLst/>
              <a:ahLst/>
              <a:cxnLst/>
              <a:rect l="l" t="t" r="r" b="b"/>
              <a:pathLst>
                <a:path w="838453" h="120942">
                  <a:moveTo>
                    <a:pt x="217728" y="29197"/>
                  </a:moveTo>
                  <a:lnTo>
                    <a:pt x="193954" y="29197"/>
                  </a:lnTo>
                  <a:lnTo>
                    <a:pt x="182067" y="78435"/>
                  </a:lnTo>
                  <a:lnTo>
                    <a:pt x="170179" y="29197"/>
                  </a:lnTo>
                  <a:lnTo>
                    <a:pt x="145630" y="29197"/>
                  </a:lnTo>
                  <a:lnTo>
                    <a:pt x="167855" y="93802"/>
                  </a:lnTo>
                  <a:lnTo>
                    <a:pt x="195376" y="93802"/>
                  </a:lnTo>
                  <a:lnTo>
                    <a:pt x="217728" y="29197"/>
                  </a:lnTo>
                  <a:close/>
                </a:path>
                <a:path w="838453" h="120942">
                  <a:moveTo>
                    <a:pt x="101180" y="29197"/>
                  </a:moveTo>
                  <a:lnTo>
                    <a:pt x="79209" y="29197"/>
                  </a:lnTo>
                  <a:lnTo>
                    <a:pt x="79209" y="72618"/>
                  </a:lnTo>
                  <a:lnTo>
                    <a:pt x="83108" y="87499"/>
                  </a:lnTo>
                  <a:lnTo>
                    <a:pt x="93785" y="94661"/>
                  </a:lnTo>
                  <a:lnTo>
                    <a:pt x="100914" y="95491"/>
                  </a:lnTo>
                  <a:lnTo>
                    <a:pt x="110604" y="95491"/>
                  </a:lnTo>
                  <a:lnTo>
                    <a:pt x="117068" y="91998"/>
                  </a:lnTo>
                  <a:lnTo>
                    <a:pt x="121208" y="87604"/>
                  </a:lnTo>
                  <a:lnTo>
                    <a:pt x="121208" y="93802"/>
                  </a:lnTo>
                  <a:lnTo>
                    <a:pt x="139166" y="93802"/>
                  </a:lnTo>
                  <a:lnTo>
                    <a:pt x="139166" y="29197"/>
                  </a:lnTo>
                  <a:lnTo>
                    <a:pt x="117195" y="29197"/>
                  </a:lnTo>
                  <a:lnTo>
                    <a:pt x="117195" y="74295"/>
                  </a:lnTo>
                  <a:lnTo>
                    <a:pt x="114744" y="76492"/>
                  </a:lnTo>
                  <a:lnTo>
                    <a:pt x="111772" y="77393"/>
                  </a:lnTo>
                  <a:lnTo>
                    <a:pt x="104787" y="77393"/>
                  </a:lnTo>
                  <a:lnTo>
                    <a:pt x="101180" y="74168"/>
                  </a:lnTo>
                  <a:lnTo>
                    <a:pt x="101180" y="29197"/>
                  </a:lnTo>
                  <a:close/>
                </a:path>
                <a:path w="838453" h="120942">
                  <a:moveTo>
                    <a:pt x="48069" y="50520"/>
                  </a:moveTo>
                  <a:lnTo>
                    <a:pt x="48069" y="71704"/>
                  </a:lnTo>
                  <a:lnTo>
                    <a:pt x="49924" y="92979"/>
                  </a:lnTo>
                  <a:lnTo>
                    <a:pt x="61150" y="85724"/>
                  </a:lnTo>
                  <a:lnTo>
                    <a:pt x="68148" y="74147"/>
                  </a:lnTo>
                  <a:lnTo>
                    <a:pt x="70167" y="61112"/>
                  </a:lnTo>
                  <a:lnTo>
                    <a:pt x="67375" y="46377"/>
                  </a:lnTo>
                  <a:lnTo>
                    <a:pt x="59558" y="35592"/>
                  </a:lnTo>
                  <a:lnTo>
                    <a:pt x="47553" y="29192"/>
                  </a:lnTo>
                  <a:lnTo>
                    <a:pt x="35280" y="27520"/>
                  </a:lnTo>
                  <a:lnTo>
                    <a:pt x="28689" y="45605"/>
                  </a:lnTo>
                  <a:lnTo>
                    <a:pt x="42519" y="45605"/>
                  </a:lnTo>
                  <a:lnTo>
                    <a:pt x="48069" y="50520"/>
                  </a:lnTo>
                  <a:close/>
                </a:path>
                <a:path w="838453" h="120942">
                  <a:moveTo>
                    <a:pt x="48069" y="71704"/>
                  </a:moveTo>
                  <a:lnTo>
                    <a:pt x="42519" y="77393"/>
                  </a:lnTo>
                  <a:lnTo>
                    <a:pt x="28689" y="77393"/>
                  </a:lnTo>
                  <a:lnTo>
                    <a:pt x="22098" y="71704"/>
                  </a:lnTo>
                  <a:lnTo>
                    <a:pt x="22098" y="50520"/>
                  </a:lnTo>
                  <a:lnTo>
                    <a:pt x="28689" y="45605"/>
                  </a:lnTo>
                  <a:lnTo>
                    <a:pt x="35280" y="27520"/>
                  </a:lnTo>
                  <a:lnTo>
                    <a:pt x="20607" y="30005"/>
                  </a:lnTo>
                  <a:lnTo>
                    <a:pt x="9191" y="37175"/>
                  </a:lnTo>
                  <a:lnTo>
                    <a:pt x="2020" y="48603"/>
                  </a:lnTo>
                  <a:lnTo>
                    <a:pt x="0" y="61112"/>
                  </a:lnTo>
                  <a:lnTo>
                    <a:pt x="2803" y="75982"/>
                  </a:lnTo>
                  <a:lnTo>
                    <a:pt x="10577" y="86938"/>
                  </a:lnTo>
                  <a:lnTo>
                    <a:pt x="22364" y="93566"/>
                  </a:lnTo>
                  <a:lnTo>
                    <a:pt x="35280" y="95491"/>
                  </a:lnTo>
                  <a:lnTo>
                    <a:pt x="49924" y="92979"/>
                  </a:lnTo>
                  <a:lnTo>
                    <a:pt x="48069" y="71704"/>
                  </a:lnTo>
                  <a:close/>
                </a:path>
                <a:path w="838453" h="120942">
                  <a:moveTo>
                    <a:pt x="815581" y="29197"/>
                  </a:moveTo>
                  <a:lnTo>
                    <a:pt x="815581" y="93802"/>
                  </a:lnTo>
                  <a:lnTo>
                    <a:pt x="837539" y="93802"/>
                  </a:lnTo>
                  <a:lnTo>
                    <a:pt x="837539" y="29197"/>
                  </a:lnTo>
                  <a:lnTo>
                    <a:pt x="815581" y="29197"/>
                  </a:lnTo>
                  <a:close/>
                </a:path>
                <a:path w="838453" h="120942">
                  <a:moveTo>
                    <a:pt x="783666" y="50520"/>
                  </a:moveTo>
                  <a:lnTo>
                    <a:pt x="783666" y="71704"/>
                  </a:lnTo>
                  <a:lnTo>
                    <a:pt x="785521" y="92979"/>
                  </a:lnTo>
                  <a:lnTo>
                    <a:pt x="796747" y="85724"/>
                  </a:lnTo>
                  <a:lnTo>
                    <a:pt x="803745" y="74147"/>
                  </a:lnTo>
                  <a:lnTo>
                    <a:pt x="805764" y="61112"/>
                  </a:lnTo>
                  <a:lnTo>
                    <a:pt x="802972" y="46377"/>
                  </a:lnTo>
                  <a:lnTo>
                    <a:pt x="795154" y="35592"/>
                  </a:lnTo>
                  <a:lnTo>
                    <a:pt x="783150" y="29192"/>
                  </a:lnTo>
                  <a:lnTo>
                    <a:pt x="770877" y="27520"/>
                  </a:lnTo>
                  <a:lnTo>
                    <a:pt x="764286" y="45605"/>
                  </a:lnTo>
                  <a:lnTo>
                    <a:pt x="778116" y="45605"/>
                  </a:lnTo>
                  <a:lnTo>
                    <a:pt x="783666" y="50520"/>
                  </a:lnTo>
                  <a:close/>
                </a:path>
                <a:path w="838453" h="120942">
                  <a:moveTo>
                    <a:pt x="783666" y="71704"/>
                  </a:moveTo>
                  <a:lnTo>
                    <a:pt x="778116" y="77393"/>
                  </a:lnTo>
                  <a:lnTo>
                    <a:pt x="764286" y="77393"/>
                  </a:lnTo>
                  <a:lnTo>
                    <a:pt x="757694" y="71704"/>
                  </a:lnTo>
                  <a:lnTo>
                    <a:pt x="757694" y="50520"/>
                  </a:lnTo>
                  <a:lnTo>
                    <a:pt x="764286" y="45605"/>
                  </a:lnTo>
                  <a:lnTo>
                    <a:pt x="770877" y="27520"/>
                  </a:lnTo>
                  <a:lnTo>
                    <a:pt x="756203" y="30006"/>
                  </a:lnTo>
                  <a:lnTo>
                    <a:pt x="744791" y="37178"/>
                  </a:lnTo>
                  <a:lnTo>
                    <a:pt x="737625" y="48611"/>
                  </a:lnTo>
                  <a:lnTo>
                    <a:pt x="735609" y="61112"/>
                  </a:lnTo>
                  <a:lnTo>
                    <a:pt x="738411" y="75984"/>
                  </a:lnTo>
                  <a:lnTo>
                    <a:pt x="746183" y="86941"/>
                  </a:lnTo>
                  <a:lnTo>
                    <a:pt x="757970" y="93569"/>
                  </a:lnTo>
                  <a:lnTo>
                    <a:pt x="770877" y="95491"/>
                  </a:lnTo>
                  <a:lnTo>
                    <a:pt x="785521" y="92979"/>
                  </a:lnTo>
                  <a:lnTo>
                    <a:pt x="783666" y="71704"/>
                  </a:lnTo>
                  <a:close/>
                </a:path>
                <a:path w="838453" h="120942">
                  <a:moveTo>
                    <a:pt x="838453" y="11887"/>
                  </a:moveTo>
                  <a:lnTo>
                    <a:pt x="838453" y="5168"/>
                  </a:lnTo>
                  <a:lnTo>
                    <a:pt x="833285" y="0"/>
                  </a:lnTo>
                  <a:lnTo>
                    <a:pt x="819848" y="0"/>
                  </a:lnTo>
                  <a:lnTo>
                    <a:pt x="814679" y="5168"/>
                  </a:lnTo>
                  <a:lnTo>
                    <a:pt x="814679" y="18605"/>
                  </a:lnTo>
                  <a:lnTo>
                    <a:pt x="819848" y="23774"/>
                  </a:lnTo>
                  <a:lnTo>
                    <a:pt x="833285" y="23774"/>
                  </a:lnTo>
                  <a:lnTo>
                    <a:pt x="838453" y="18605"/>
                  </a:lnTo>
                  <a:lnTo>
                    <a:pt x="838453" y="11887"/>
                  </a:lnTo>
                  <a:close/>
                </a:path>
                <a:path w="838453" h="120942">
                  <a:moveTo>
                    <a:pt x="703821" y="1676"/>
                  </a:moveTo>
                  <a:lnTo>
                    <a:pt x="703821" y="93802"/>
                  </a:lnTo>
                  <a:lnTo>
                    <a:pt x="725779" y="93802"/>
                  </a:lnTo>
                  <a:lnTo>
                    <a:pt x="725779" y="1676"/>
                  </a:lnTo>
                  <a:lnTo>
                    <a:pt x="703821" y="1676"/>
                  </a:lnTo>
                  <a:close/>
                </a:path>
                <a:path w="838453" h="120942">
                  <a:moveTo>
                    <a:pt x="649160" y="74168"/>
                  </a:moveTo>
                  <a:lnTo>
                    <a:pt x="649160" y="48971"/>
                  </a:lnTo>
                  <a:lnTo>
                    <a:pt x="651484" y="47294"/>
                  </a:lnTo>
                  <a:lnTo>
                    <a:pt x="655104" y="45605"/>
                  </a:lnTo>
                  <a:lnTo>
                    <a:pt x="666216" y="45605"/>
                  </a:lnTo>
                  <a:lnTo>
                    <a:pt x="671906" y="51295"/>
                  </a:lnTo>
                  <a:lnTo>
                    <a:pt x="671906" y="71704"/>
                  </a:lnTo>
                  <a:lnTo>
                    <a:pt x="666089" y="77393"/>
                  </a:lnTo>
                  <a:lnTo>
                    <a:pt x="663765" y="95491"/>
                  </a:lnTo>
                  <a:lnTo>
                    <a:pt x="675986" y="92987"/>
                  </a:lnTo>
                  <a:lnTo>
                    <a:pt x="686374" y="85252"/>
                  </a:lnTo>
                  <a:lnTo>
                    <a:pt x="692854" y="71946"/>
                  </a:lnTo>
                  <a:lnTo>
                    <a:pt x="694004" y="61506"/>
                  </a:lnTo>
                  <a:lnTo>
                    <a:pt x="691167" y="46378"/>
                  </a:lnTo>
                  <a:lnTo>
                    <a:pt x="683399" y="35049"/>
                  </a:lnTo>
                  <a:lnTo>
                    <a:pt x="671818" y="28600"/>
                  </a:lnTo>
                  <a:lnTo>
                    <a:pt x="663765" y="27520"/>
                  </a:lnTo>
                  <a:lnTo>
                    <a:pt x="654329" y="27520"/>
                  </a:lnTo>
                  <a:lnTo>
                    <a:pt x="649160" y="30759"/>
                  </a:lnTo>
                  <a:lnTo>
                    <a:pt x="645159" y="35280"/>
                  </a:lnTo>
                  <a:lnTo>
                    <a:pt x="645159" y="29197"/>
                  </a:lnTo>
                  <a:lnTo>
                    <a:pt x="627189" y="29197"/>
                  </a:lnTo>
                  <a:lnTo>
                    <a:pt x="627189" y="120942"/>
                  </a:lnTo>
                  <a:lnTo>
                    <a:pt x="649160" y="120942"/>
                  </a:lnTo>
                  <a:lnTo>
                    <a:pt x="647738" y="89941"/>
                  </a:lnTo>
                  <a:lnTo>
                    <a:pt x="651751" y="93802"/>
                  </a:lnTo>
                  <a:lnTo>
                    <a:pt x="654977" y="77393"/>
                  </a:lnTo>
                  <a:lnTo>
                    <a:pt x="651484" y="75844"/>
                  </a:lnTo>
                  <a:lnTo>
                    <a:pt x="649160" y="74168"/>
                  </a:lnTo>
                  <a:close/>
                </a:path>
                <a:path w="838453" h="120942">
                  <a:moveTo>
                    <a:pt x="659104" y="77393"/>
                  </a:moveTo>
                  <a:lnTo>
                    <a:pt x="654977" y="77393"/>
                  </a:lnTo>
                  <a:lnTo>
                    <a:pt x="651751" y="93802"/>
                  </a:lnTo>
                  <a:lnTo>
                    <a:pt x="656653" y="95491"/>
                  </a:lnTo>
                  <a:lnTo>
                    <a:pt x="663765" y="95491"/>
                  </a:lnTo>
                  <a:lnTo>
                    <a:pt x="666089" y="77393"/>
                  </a:lnTo>
                  <a:lnTo>
                    <a:pt x="659104" y="77393"/>
                  </a:lnTo>
                  <a:close/>
                </a:path>
                <a:path w="838453" h="120942">
                  <a:moveTo>
                    <a:pt x="547077" y="45605"/>
                  </a:moveTo>
                  <a:lnTo>
                    <a:pt x="553808" y="45605"/>
                  </a:lnTo>
                  <a:lnTo>
                    <a:pt x="556514" y="48196"/>
                  </a:lnTo>
                  <a:lnTo>
                    <a:pt x="556514" y="93802"/>
                  </a:lnTo>
                  <a:lnTo>
                    <a:pt x="578484" y="93802"/>
                  </a:lnTo>
                  <a:lnTo>
                    <a:pt x="578484" y="48844"/>
                  </a:lnTo>
                  <a:lnTo>
                    <a:pt x="581456" y="46647"/>
                  </a:lnTo>
                  <a:lnTo>
                    <a:pt x="583526" y="45605"/>
                  </a:lnTo>
                  <a:lnTo>
                    <a:pt x="590372" y="45605"/>
                  </a:lnTo>
                  <a:lnTo>
                    <a:pt x="593090" y="47942"/>
                  </a:lnTo>
                  <a:lnTo>
                    <a:pt x="593090" y="93802"/>
                  </a:lnTo>
                  <a:lnTo>
                    <a:pt x="615048" y="93802"/>
                  </a:lnTo>
                  <a:lnTo>
                    <a:pt x="615048" y="50393"/>
                  </a:lnTo>
                  <a:lnTo>
                    <a:pt x="611023" y="35297"/>
                  </a:lnTo>
                  <a:lnTo>
                    <a:pt x="600384" y="28219"/>
                  </a:lnTo>
                  <a:lnTo>
                    <a:pt x="594245" y="27520"/>
                  </a:lnTo>
                  <a:lnTo>
                    <a:pt x="585724" y="27520"/>
                  </a:lnTo>
                  <a:lnTo>
                    <a:pt x="579640" y="31013"/>
                  </a:lnTo>
                  <a:lnTo>
                    <a:pt x="574738" y="35928"/>
                  </a:lnTo>
                  <a:lnTo>
                    <a:pt x="571766" y="31140"/>
                  </a:lnTo>
                  <a:lnTo>
                    <a:pt x="566204" y="27520"/>
                  </a:lnTo>
                  <a:lnTo>
                    <a:pt x="549541" y="27520"/>
                  </a:lnTo>
                  <a:lnTo>
                    <a:pt x="542429" y="30492"/>
                  </a:lnTo>
                  <a:lnTo>
                    <a:pt x="537781" y="35140"/>
                  </a:lnTo>
                  <a:lnTo>
                    <a:pt x="537781" y="29197"/>
                  </a:lnTo>
                  <a:lnTo>
                    <a:pt x="519823" y="29197"/>
                  </a:lnTo>
                  <a:lnTo>
                    <a:pt x="519823" y="93802"/>
                  </a:lnTo>
                  <a:lnTo>
                    <a:pt x="541781" y="93802"/>
                  </a:lnTo>
                  <a:lnTo>
                    <a:pt x="541781" y="48844"/>
                  </a:lnTo>
                  <a:lnTo>
                    <a:pt x="544372" y="46647"/>
                  </a:lnTo>
                  <a:lnTo>
                    <a:pt x="547077" y="45605"/>
                  </a:lnTo>
                  <a:close/>
                </a:path>
                <a:path w="838453" h="120942">
                  <a:moveTo>
                    <a:pt x="509993" y="57886"/>
                  </a:moveTo>
                  <a:lnTo>
                    <a:pt x="507162" y="43896"/>
                  </a:lnTo>
                  <a:lnTo>
                    <a:pt x="498962" y="33488"/>
                  </a:lnTo>
                  <a:lnTo>
                    <a:pt x="485835" y="28020"/>
                  </a:lnTo>
                  <a:lnTo>
                    <a:pt x="479513" y="27520"/>
                  </a:lnTo>
                  <a:lnTo>
                    <a:pt x="465432" y="30268"/>
                  </a:lnTo>
                  <a:lnTo>
                    <a:pt x="469430" y="48844"/>
                  </a:lnTo>
                  <a:lnTo>
                    <a:pt x="473176" y="43154"/>
                  </a:lnTo>
                  <a:lnTo>
                    <a:pt x="485838" y="43154"/>
                  </a:lnTo>
                  <a:lnTo>
                    <a:pt x="488937" y="48971"/>
                  </a:lnTo>
                  <a:lnTo>
                    <a:pt x="488937" y="54521"/>
                  </a:lnTo>
                  <a:lnTo>
                    <a:pt x="469049" y="54521"/>
                  </a:lnTo>
                  <a:lnTo>
                    <a:pt x="468655" y="66802"/>
                  </a:lnTo>
                  <a:lnTo>
                    <a:pt x="509485" y="66802"/>
                  </a:lnTo>
                  <a:lnTo>
                    <a:pt x="509866" y="64096"/>
                  </a:lnTo>
                  <a:lnTo>
                    <a:pt x="509993" y="57886"/>
                  </a:lnTo>
                  <a:close/>
                </a:path>
                <a:path w="838453" h="120942">
                  <a:moveTo>
                    <a:pt x="499275" y="71704"/>
                  </a:moveTo>
                  <a:lnTo>
                    <a:pt x="494880" y="75336"/>
                  </a:lnTo>
                  <a:lnTo>
                    <a:pt x="489978" y="78308"/>
                  </a:lnTo>
                  <a:lnTo>
                    <a:pt x="474992" y="78308"/>
                  </a:lnTo>
                  <a:lnTo>
                    <a:pt x="469430" y="74295"/>
                  </a:lnTo>
                  <a:lnTo>
                    <a:pt x="468655" y="66802"/>
                  </a:lnTo>
                  <a:lnTo>
                    <a:pt x="469049" y="54521"/>
                  </a:lnTo>
                  <a:lnTo>
                    <a:pt x="469430" y="48844"/>
                  </a:lnTo>
                  <a:lnTo>
                    <a:pt x="465432" y="30268"/>
                  </a:lnTo>
                  <a:lnTo>
                    <a:pt x="454505" y="38031"/>
                  </a:lnTo>
                  <a:lnTo>
                    <a:pt x="447793" y="50089"/>
                  </a:lnTo>
                  <a:lnTo>
                    <a:pt x="446163" y="61506"/>
                  </a:lnTo>
                  <a:lnTo>
                    <a:pt x="448793" y="75666"/>
                  </a:lnTo>
                  <a:lnTo>
                    <a:pt x="456323" y="86494"/>
                  </a:lnTo>
                  <a:lnTo>
                    <a:pt x="468214" y="93320"/>
                  </a:lnTo>
                  <a:lnTo>
                    <a:pt x="482612" y="95491"/>
                  </a:lnTo>
                  <a:lnTo>
                    <a:pt x="496618" y="93313"/>
                  </a:lnTo>
                  <a:lnTo>
                    <a:pt x="507053" y="87387"/>
                  </a:lnTo>
                  <a:lnTo>
                    <a:pt x="509219" y="85534"/>
                  </a:lnTo>
                  <a:lnTo>
                    <a:pt x="499275" y="71704"/>
                  </a:lnTo>
                  <a:close/>
                </a:path>
                <a:path w="838453" h="120942">
                  <a:moveTo>
                    <a:pt x="447723" y="7797"/>
                  </a:moveTo>
                  <a:lnTo>
                    <a:pt x="450557" y="1676"/>
                  </a:lnTo>
                  <a:lnTo>
                    <a:pt x="430529" y="1676"/>
                  </a:lnTo>
                  <a:lnTo>
                    <a:pt x="420712" y="30886"/>
                  </a:lnTo>
                  <a:lnTo>
                    <a:pt x="437121" y="30886"/>
                  </a:lnTo>
                  <a:lnTo>
                    <a:pt x="442435" y="19355"/>
                  </a:lnTo>
                  <a:lnTo>
                    <a:pt x="447723" y="7797"/>
                  </a:lnTo>
                  <a:close/>
                </a:path>
                <a:path w="838453" h="120942">
                  <a:moveTo>
                    <a:pt x="389585" y="1676"/>
                  </a:moveTo>
                  <a:lnTo>
                    <a:pt x="389585" y="93802"/>
                  </a:lnTo>
                  <a:lnTo>
                    <a:pt x="411543" y="93802"/>
                  </a:lnTo>
                  <a:lnTo>
                    <a:pt x="411543" y="1676"/>
                  </a:lnTo>
                  <a:lnTo>
                    <a:pt x="389585" y="1676"/>
                  </a:lnTo>
                  <a:close/>
                </a:path>
                <a:path w="838453" h="120942">
                  <a:moveTo>
                    <a:pt x="326783" y="39408"/>
                  </a:moveTo>
                  <a:lnTo>
                    <a:pt x="326783" y="29197"/>
                  </a:lnTo>
                  <a:lnTo>
                    <a:pt x="307530" y="29197"/>
                  </a:lnTo>
                  <a:lnTo>
                    <a:pt x="307530" y="93802"/>
                  </a:lnTo>
                  <a:lnTo>
                    <a:pt x="329488" y="93802"/>
                  </a:lnTo>
                  <a:lnTo>
                    <a:pt x="329488" y="52984"/>
                  </a:lnTo>
                  <a:lnTo>
                    <a:pt x="332473" y="49352"/>
                  </a:lnTo>
                  <a:lnTo>
                    <a:pt x="337642" y="47942"/>
                  </a:lnTo>
                  <a:lnTo>
                    <a:pt x="347840" y="48069"/>
                  </a:lnTo>
                  <a:lnTo>
                    <a:pt x="350164" y="48450"/>
                  </a:lnTo>
                  <a:lnTo>
                    <a:pt x="350164" y="27520"/>
                  </a:lnTo>
                  <a:lnTo>
                    <a:pt x="338670" y="27520"/>
                  </a:lnTo>
                  <a:lnTo>
                    <a:pt x="331177" y="31140"/>
                  </a:lnTo>
                  <a:lnTo>
                    <a:pt x="326783" y="39408"/>
                  </a:lnTo>
                  <a:close/>
                </a:path>
                <a:path w="838453" h="120942">
                  <a:moveTo>
                    <a:pt x="272643" y="29197"/>
                  </a:moveTo>
                  <a:lnTo>
                    <a:pt x="272643" y="93802"/>
                  </a:lnTo>
                  <a:lnTo>
                    <a:pt x="294601" y="93802"/>
                  </a:lnTo>
                  <a:lnTo>
                    <a:pt x="294601" y="29197"/>
                  </a:lnTo>
                  <a:lnTo>
                    <a:pt x="272643" y="29197"/>
                  </a:lnTo>
                  <a:close/>
                </a:path>
                <a:path w="838453" h="120942">
                  <a:moveTo>
                    <a:pt x="242150" y="39408"/>
                  </a:moveTo>
                  <a:lnTo>
                    <a:pt x="242150" y="29197"/>
                  </a:lnTo>
                  <a:lnTo>
                    <a:pt x="222897" y="29197"/>
                  </a:lnTo>
                  <a:lnTo>
                    <a:pt x="222897" y="93802"/>
                  </a:lnTo>
                  <a:lnTo>
                    <a:pt x="244855" y="93802"/>
                  </a:lnTo>
                  <a:lnTo>
                    <a:pt x="244855" y="52984"/>
                  </a:lnTo>
                  <a:lnTo>
                    <a:pt x="247840" y="49352"/>
                  </a:lnTo>
                  <a:lnTo>
                    <a:pt x="253009" y="47942"/>
                  </a:lnTo>
                  <a:lnTo>
                    <a:pt x="263207" y="48069"/>
                  </a:lnTo>
                  <a:lnTo>
                    <a:pt x="265531" y="48450"/>
                  </a:lnTo>
                  <a:lnTo>
                    <a:pt x="265531" y="27520"/>
                  </a:lnTo>
                  <a:lnTo>
                    <a:pt x="254038" y="27520"/>
                  </a:lnTo>
                  <a:lnTo>
                    <a:pt x="246545" y="31140"/>
                  </a:lnTo>
                  <a:lnTo>
                    <a:pt x="242150" y="39408"/>
                  </a:lnTo>
                  <a:close/>
                </a:path>
                <a:path w="838453" h="120942">
                  <a:moveTo>
                    <a:pt x="295516" y="11887"/>
                  </a:moveTo>
                  <a:lnTo>
                    <a:pt x="295516" y="5168"/>
                  </a:lnTo>
                  <a:lnTo>
                    <a:pt x="290347" y="0"/>
                  </a:lnTo>
                  <a:lnTo>
                    <a:pt x="276910" y="0"/>
                  </a:lnTo>
                  <a:lnTo>
                    <a:pt x="271741" y="5168"/>
                  </a:lnTo>
                  <a:lnTo>
                    <a:pt x="271741" y="18605"/>
                  </a:lnTo>
                  <a:lnTo>
                    <a:pt x="276910" y="23774"/>
                  </a:lnTo>
                  <a:lnTo>
                    <a:pt x="290347" y="23774"/>
                  </a:lnTo>
                  <a:lnTo>
                    <a:pt x="295516" y="18605"/>
                  </a:lnTo>
                  <a:lnTo>
                    <a:pt x="295516" y="11887"/>
                  </a:lnTo>
                  <a:close/>
                </a:path>
              </a:pathLst>
            </a:custGeom>
            <a:solidFill>
              <a:schemeClr val="accent1"/>
            </a:solidFill>
          </p:spPr>
          <p:txBody>
            <a:bodyPr wrap="square" lIns="0" tIns="0" rIns="0" bIns="0" rtlCol="0">
              <a:noAutofit/>
            </a:bodyPr>
            <a:lstStyle/>
            <a:p>
              <a:endParaRPr/>
            </a:p>
          </p:txBody>
        </p:sp>
        <p:sp>
          <p:nvSpPr>
            <p:cNvPr id="29" name="object 10">
              <a:extLst>
                <a:ext uri="{FF2B5EF4-FFF2-40B4-BE49-F238E27FC236}">
                  <a16:creationId xmlns:a16="http://schemas.microsoft.com/office/drawing/2014/main" id="{F3817EFF-82D6-4DD7-98CB-6D6C4CAF4178}"/>
                </a:ext>
              </a:extLst>
            </p:cNvPr>
            <p:cNvSpPr/>
            <p:nvPr userDrawn="1"/>
          </p:nvSpPr>
          <p:spPr>
            <a:xfrm>
              <a:off x="7977312" y="6274738"/>
              <a:ext cx="0" cy="64604"/>
            </a:xfrm>
            <a:custGeom>
              <a:avLst/>
              <a:gdLst/>
              <a:ahLst/>
              <a:cxnLst/>
              <a:rect l="l" t="t" r="r" b="b"/>
              <a:pathLst>
                <a:path h="64604">
                  <a:moveTo>
                    <a:pt x="0" y="0"/>
                  </a:moveTo>
                  <a:lnTo>
                    <a:pt x="0" y="64604"/>
                  </a:lnTo>
                </a:path>
              </a:pathLst>
            </a:custGeom>
            <a:ln w="23228">
              <a:solidFill>
                <a:srgbClr val="F27435"/>
              </a:solidFill>
            </a:ln>
          </p:spPr>
          <p:txBody>
            <a:bodyPr wrap="square" lIns="0" tIns="0" rIns="0" bIns="0" rtlCol="0">
              <a:noAutofit/>
            </a:bodyPr>
            <a:lstStyle/>
            <a:p>
              <a:endParaRPr/>
            </a:p>
          </p:txBody>
        </p:sp>
        <p:sp>
          <p:nvSpPr>
            <p:cNvPr id="30" name="object 11">
              <a:extLst>
                <a:ext uri="{FF2B5EF4-FFF2-40B4-BE49-F238E27FC236}">
                  <a16:creationId xmlns:a16="http://schemas.microsoft.com/office/drawing/2014/main" id="{3218122B-937E-497A-AD6D-2DB79D46B845}"/>
                </a:ext>
              </a:extLst>
            </p:cNvPr>
            <p:cNvSpPr/>
            <p:nvPr userDrawn="1"/>
          </p:nvSpPr>
          <p:spPr>
            <a:xfrm>
              <a:off x="7865552" y="6247217"/>
              <a:ext cx="0" cy="92125"/>
            </a:xfrm>
            <a:custGeom>
              <a:avLst/>
              <a:gdLst/>
              <a:ahLst/>
              <a:cxnLst/>
              <a:rect l="l" t="t" r="r" b="b"/>
              <a:pathLst>
                <a:path h="92125">
                  <a:moveTo>
                    <a:pt x="0" y="0"/>
                  </a:moveTo>
                  <a:lnTo>
                    <a:pt x="0" y="92125"/>
                  </a:lnTo>
                </a:path>
              </a:pathLst>
            </a:custGeom>
            <a:ln w="23228">
              <a:solidFill>
                <a:srgbClr val="F27435"/>
              </a:solidFill>
            </a:ln>
          </p:spPr>
          <p:txBody>
            <a:bodyPr wrap="square" lIns="0" tIns="0" rIns="0" bIns="0" rtlCol="0">
              <a:noAutofit/>
            </a:bodyPr>
            <a:lstStyle/>
            <a:p>
              <a:endParaRPr/>
            </a:p>
          </p:txBody>
        </p:sp>
        <p:sp>
          <p:nvSpPr>
            <p:cNvPr id="31" name="object 12">
              <a:extLst>
                <a:ext uri="{FF2B5EF4-FFF2-40B4-BE49-F238E27FC236}">
                  <a16:creationId xmlns:a16="http://schemas.microsoft.com/office/drawing/2014/main" id="{EEAAE755-8887-4789-ABFA-FD95054ED5B2}"/>
                </a:ext>
              </a:extLst>
            </p:cNvPr>
            <p:cNvSpPr/>
            <p:nvPr userDrawn="1"/>
          </p:nvSpPr>
          <p:spPr>
            <a:xfrm>
              <a:off x="7551316" y="6247217"/>
              <a:ext cx="0" cy="92125"/>
            </a:xfrm>
            <a:custGeom>
              <a:avLst/>
              <a:gdLst/>
              <a:ahLst/>
              <a:cxnLst/>
              <a:rect l="l" t="t" r="r" b="b"/>
              <a:pathLst>
                <a:path h="92125">
                  <a:moveTo>
                    <a:pt x="0" y="0"/>
                  </a:moveTo>
                  <a:lnTo>
                    <a:pt x="0" y="92125"/>
                  </a:lnTo>
                </a:path>
              </a:pathLst>
            </a:custGeom>
            <a:ln w="23228">
              <a:solidFill>
                <a:srgbClr val="F27435"/>
              </a:solidFill>
            </a:ln>
          </p:spPr>
          <p:txBody>
            <a:bodyPr wrap="square" lIns="0" tIns="0" rIns="0" bIns="0" rtlCol="0">
              <a:noAutofit/>
            </a:bodyPr>
            <a:lstStyle/>
            <a:p>
              <a:endParaRPr/>
            </a:p>
          </p:txBody>
        </p:sp>
        <p:sp>
          <p:nvSpPr>
            <p:cNvPr id="32" name="object 13">
              <a:extLst>
                <a:ext uri="{FF2B5EF4-FFF2-40B4-BE49-F238E27FC236}">
                  <a16:creationId xmlns:a16="http://schemas.microsoft.com/office/drawing/2014/main" id="{0E557651-57D2-402F-95C9-54025B6438AE}"/>
                </a:ext>
              </a:extLst>
            </p:cNvPr>
            <p:cNvSpPr/>
            <p:nvPr userDrawn="1"/>
          </p:nvSpPr>
          <p:spPr>
            <a:xfrm>
              <a:off x="7434374" y="6274738"/>
              <a:ext cx="0" cy="64604"/>
            </a:xfrm>
            <a:custGeom>
              <a:avLst/>
              <a:gdLst/>
              <a:ahLst/>
              <a:cxnLst/>
              <a:rect l="l" t="t" r="r" b="b"/>
              <a:pathLst>
                <a:path h="64604">
                  <a:moveTo>
                    <a:pt x="0" y="0"/>
                  </a:moveTo>
                  <a:lnTo>
                    <a:pt x="0" y="64604"/>
                  </a:lnTo>
                </a:path>
              </a:pathLst>
            </a:custGeom>
            <a:ln w="23228">
              <a:solidFill>
                <a:srgbClr val="F27435"/>
              </a:solidFill>
            </a:ln>
          </p:spPr>
          <p:txBody>
            <a:bodyPr wrap="square" lIns="0" tIns="0" rIns="0" bIns="0" rtlCol="0">
              <a:noAutofit/>
            </a:bodyPr>
            <a:lstStyle/>
            <a:p>
              <a:endParaRPr/>
            </a:p>
          </p:txBody>
        </p:sp>
      </p:grpSp>
    </p:spTree>
    <p:extLst>
      <p:ext uri="{BB962C8B-B14F-4D97-AF65-F5344CB8AC3E}">
        <p14:creationId xmlns:p14="http://schemas.microsoft.com/office/powerpoint/2010/main" val="3328292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userDrawn="1">
          <p15:clr>
            <a:srgbClr val="FBAE40"/>
          </p15:clr>
        </p15:guide>
        <p15:guide id="2" orient="horz" pos="89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Footer Placeholder 5"/>
          <p:cNvSpPr>
            <a:spLocks noGrp="1"/>
          </p:cNvSpPr>
          <p:nvPr>
            <p:ph type="ftr" sz="quarter" idx="11"/>
          </p:nvPr>
        </p:nvSpPr>
        <p:spPr>
          <a:xfrm>
            <a:off x="3158435" y="6406992"/>
            <a:ext cx="4091914" cy="360000"/>
          </a:xfrm>
        </p:spPr>
        <p:txBody>
          <a:bodyPr/>
          <a:lstStyle>
            <a:lvl1pPr>
              <a:defRPr/>
            </a:lvl1pPr>
          </a:lstStyle>
          <a:p>
            <a:pPr>
              <a:defRPr/>
            </a:pPr>
            <a:endParaRPr lang="en-US" dirty="0"/>
          </a:p>
        </p:txBody>
      </p:sp>
      <p:sp>
        <p:nvSpPr>
          <p:cNvPr id="6" name="Slide Number Placeholder 6"/>
          <p:cNvSpPr>
            <a:spLocks noGrp="1"/>
          </p:cNvSpPr>
          <p:nvPr>
            <p:ph type="sldNum" sz="quarter" idx="12"/>
          </p:nvPr>
        </p:nvSpPr>
        <p:spPr/>
        <p:txBody>
          <a:bodyPr/>
          <a:lstStyle>
            <a:lvl1pPr>
              <a:defRPr/>
            </a:lvl1pPr>
          </a:lstStyle>
          <a:p>
            <a:pPr>
              <a:defRPr/>
            </a:pPr>
            <a:fld id="{100AC949-95E1-4423-9D74-620BB1FDE0DC}" type="slidenum">
              <a:rPr lang="en-US" altLang="fr-FR"/>
              <a:pPr>
                <a:defRPr/>
              </a:pPr>
              <a:t>‹N°›</a:t>
            </a:fld>
            <a:endParaRPr lang="en-US" altLang="fr-FR"/>
          </a:p>
        </p:txBody>
      </p:sp>
    </p:spTree>
    <p:extLst>
      <p:ext uri="{BB962C8B-B14F-4D97-AF65-F5344CB8AC3E}">
        <p14:creationId xmlns:p14="http://schemas.microsoft.com/office/powerpoint/2010/main" val="18566741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06"/>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363"/>
            </a:lvl1pPr>
            <a:lvl2pPr marL="449988" indent="0" algn="ctr">
              <a:buNone/>
              <a:defRPr sz="1969"/>
            </a:lvl2pPr>
            <a:lvl3pPr marL="899975" indent="0" algn="ctr">
              <a:buNone/>
              <a:defRPr sz="1772"/>
            </a:lvl3pPr>
            <a:lvl4pPr marL="1349963" indent="0" algn="ctr">
              <a:buNone/>
              <a:defRPr sz="1575"/>
            </a:lvl4pPr>
            <a:lvl5pPr marL="1799951" indent="0" algn="ctr">
              <a:buNone/>
              <a:defRPr sz="1575"/>
            </a:lvl5pPr>
            <a:lvl6pPr marL="2249939" indent="0" algn="ctr">
              <a:buNone/>
              <a:defRPr sz="1575"/>
            </a:lvl6pPr>
            <a:lvl7pPr marL="2699926" indent="0" algn="ctr">
              <a:buNone/>
              <a:defRPr sz="1575"/>
            </a:lvl7pPr>
            <a:lvl8pPr marL="3149914" indent="0" algn="ctr">
              <a:buNone/>
              <a:defRPr sz="1575"/>
            </a:lvl8pPr>
            <a:lvl9pPr marL="3599901" indent="0" algn="ctr">
              <a:buNone/>
              <a:defRPr sz="1575"/>
            </a:lvl9pPr>
          </a:lstStyle>
          <a:p>
            <a:r>
              <a:rPr lang="fr-FR" smtClean="0"/>
              <a:t>Modifier le style des sous-titres du masque</a:t>
            </a:r>
            <a:endParaRPr lang="en-US"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9F18D17E-126E-4466-8CB7-7BCD16FD3EDC}" type="slidenum">
              <a:rPr lang="fr-FR" smtClean="0"/>
              <a:t>‹N°›</a:t>
            </a:fld>
            <a:endParaRPr lang="fr-FR"/>
          </a:p>
        </p:txBody>
      </p:sp>
    </p:spTree>
    <p:extLst>
      <p:ext uri="{BB962C8B-B14F-4D97-AF65-F5344CB8AC3E}">
        <p14:creationId xmlns:p14="http://schemas.microsoft.com/office/powerpoint/2010/main" val="3420757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intermédiaire">
    <p:spTree>
      <p:nvGrpSpPr>
        <p:cNvPr id="1" name=""/>
        <p:cNvGrpSpPr/>
        <p:nvPr/>
      </p:nvGrpSpPr>
      <p:grpSpPr>
        <a:xfrm>
          <a:off x="0" y="0"/>
          <a:ext cx="0" cy="0"/>
          <a:chOff x="0" y="0"/>
          <a:chExt cx="0" cy="0"/>
        </a:xfrm>
      </p:grpSpPr>
      <p:sp>
        <p:nvSpPr>
          <p:cNvPr id="13" name="Espace réservé du titre 26"/>
          <p:cNvSpPr>
            <a:spLocks noGrp="1"/>
          </p:cNvSpPr>
          <p:nvPr>
            <p:ph type="title"/>
          </p:nvPr>
        </p:nvSpPr>
        <p:spPr>
          <a:xfrm>
            <a:off x="642938" y="2722567"/>
            <a:ext cx="7886700" cy="1325563"/>
          </a:xfrm>
          <a:prstGeom prst="rect">
            <a:avLst/>
          </a:prstGeom>
        </p:spPr>
        <p:txBody>
          <a:bodyPr vert="horz" lIns="91440" tIns="45720" rIns="91440" bIns="45720" rtlCol="0" anchor="ctr" anchorCtr="1">
            <a:normAutofit/>
          </a:bodyPr>
          <a:lstStyle/>
          <a:p>
            <a:r>
              <a:rPr lang="fr-FR" dirty="0"/>
              <a:t>Modifiez le style du titre</a:t>
            </a:r>
          </a:p>
        </p:txBody>
      </p:sp>
    </p:spTree>
    <p:extLst>
      <p:ext uri="{BB962C8B-B14F-4D97-AF65-F5344CB8AC3E}">
        <p14:creationId xmlns:p14="http://schemas.microsoft.com/office/powerpoint/2010/main" val="13744091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e Titre principal">
    <p:bg>
      <p:bgPr>
        <a:solidFill>
          <a:srgbClr val="622F72"/>
        </a:solidFill>
        <a:effectLst/>
      </p:bgPr>
    </p:bg>
    <p:spTree>
      <p:nvGrpSpPr>
        <p:cNvPr id="1" name=""/>
        <p:cNvGrpSpPr/>
        <p:nvPr/>
      </p:nvGrpSpPr>
      <p:grpSpPr>
        <a:xfrm>
          <a:off x="0" y="0"/>
          <a:ext cx="0" cy="0"/>
          <a:chOff x="0" y="0"/>
          <a:chExt cx="0" cy="0"/>
        </a:xfrm>
      </p:grpSpPr>
      <p:sp>
        <p:nvSpPr>
          <p:cNvPr id="2" name="Rectangle 1"/>
          <p:cNvSpPr/>
          <p:nvPr userDrawn="1"/>
        </p:nvSpPr>
        <p:spPr>
          <a:xfrm>
            <a:off x="0" y="5581650"/>
            <a:ext cx="9144000" cy="1276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Espace réservé du texte 3"/>
          <p:cNvSpPr>
            <a:spLocks noGrp="1"/>
          </p:cNvSpPr>
          <p:nvPr>
            <p:ph type="body" sz="quarter" idx="10"/>
          </p:nvPr>
        </p:nvSpPr>
        <p:spPr>
          <a:xfrm>
            <a:off x="1472771" y="1751826"/>
            <a:ext cx="6043613" cy="25146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5" name="Imag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11619" y="5941281"/>
            <a:ext cx="4081707" cy="687466"/>
          </a:xfrm>
          <a:prstGeom prst="rect">
            <a:avLst/>
          </a:prstGeom>
        </p:spPr>
      </p:pic>
    </p:spTree>
    <p:extLst>
      <p:ext uri="{BB962C8B-B14F-4D97-AF65-F5344CB8AC3E}">
        <p14:creationId xmlns:p14="http://schemas.microsoft.com/office/powerpoint/2010/main" val="12662837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18" descr="PICTOS"/>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gray">
          <a:xfrm>
            <a:off x="6948488" y="6375400"/>
            <a:ext cx="19700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degrade.jpg" descr="degrad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0" y="1268413"/>
            <a:ext cx="9144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logo"/>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gray">
          <a:xfrm>
            <a:off x="330200" y="290513"/>
            <a:ext cx="17938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1871663" y="1268413"/>
            <a:ext cx="6877050" cy="2881312"/>
          </a:xfrm>
        </p:spPr>
        <p:txBody>
          <a:bodyPr anchor="b"/>
          <a:lstStyle>
            <a:lvl1pPr>
              <a:lnSpc>
                <a:spcPct val="90000"/>
              </a:lnSpc>
              <a:defRPr sz="4000">
                <a:solidFill>
                  <a:schemeClr val="bg1"/>
                </a:solidFill>
              </a:defRPr>
            </a:lvl1pPr>
          </a:lstStyle>
          <a:p>
            <a:pPr lvl="0"/>
            <a:r>
              <a:rPr lang="fr-FR" altLang="fr-FR" noProof="0" dirty="0" smtClean="0"/>
              <a:t>Cliquez pour modifier le style du titre</a:t>
            </a:r>
          </a:p>
        </p:txBody>
      </p:sp>
      <p:sp>
        <p:nvSpPr>
          <p:cNvPr id="4100" name="Rectangle 4"/>
          <p:cNvSpPr>
            <a:spLocks noGrp="1" noChangeArrowheads="1"/>
          </p:cNvSpPr>
          <p:nvPr>
            <p:ph type="subTitle" idx="1"/>
          </p:nvPr>
        </p:nvSpPr>
        <p:spPr>
          <a:xfrm>
            <a:off x="1871663" y="4548188"/>
            <a:ext cx="6877050" cy="1473200"/>
          </a:xfrm>
          <a:prstGeom prst="rect">
            <a:avLst/>
          </a:prstGeom>
        </p:spPr>
        <p:txBody>
          <a:bodyPr>
            <a:normAutofit/>
          </a:bodyPr>
          <a:lstStyle>
            <a:lvl1pPr marL="0" indent="0">
              <a:lnSpc>
                <a:spcPct val="100000"/>
              </a:lnSpc>
              <a:spcBef>
                <a:spcPct val="0"/>
              </a:spcBef>
              <a:buFontTx/>
              <a:buNone/>
              <a:defRPr sz="2400" b="1">
                <a:solidFill>
                  <a:schemeClr val="bg1"/>
                </a:solidFill>
              </a:defRPr>
            </a:lvl1pPr>
          </a:lstStyle>
          <a:p>
            <a:pPr lvl="0"/>
            <a:r>
              <a:rPr lang="fr-FR" altLang="fr-FR" noProof="0" dirty="0" smtClean="0"/>
              <a:t>Cliquez pour modifier le style des sous-titres du masque</a:t>
            </a:r>
          </a:p>
        </p:txBody>
      </p:sp>
    </p:spTree>
    <p:extLst>
      <p:ext uri="{BB962C8B-B14F-4D97-AF65-F5344CB8AC3E}">
        <p14:creationId xmlns:p14="http://schemas.microsoft.com/office/powerpoint/2010/main" val="28889735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4" name="Espace réservé du numéro de diapositive 3"/>
          <p:cNvSpPr>
            <a:spLocks noGrp="1"/>
          </p:cNvSpPr>
          <p:nvPr>
            <p:ph type="sldNum" sz="quarter" idx="11"/>
          </p:nvPr>
        </p:nvSpPr>
        <p:spPr/>
        <p:txBody>
          <a:bodyPr/>
          <a:lstStyle/>
          <a:p>
            <a:pPr>
              <a:defRPr/>
            </a:pPr>
            <a:fld id="{8A0678AE-A06C-4C9E-B94E-85236D7A49C1}" type="slidenum">
              <a:rPr lang="fr-FR" altLang="fr-FR">
                <a:solidFill>
                  <a:srgbClr val="595959"/>
                </a:solidFill>
              </a:rPr>
              <a:pPr>
                <a:defRPr/>
              </a:pPr>
              <a:t>‹N°›</a:t>
            </a:fld>
            <a:endParaRPr lang="fr-FR" altLang="fr-FR">
              <a:solidFill>
                <a:srgbClr val="595959"/>
              </a:solidFill>
            </a:endParaRPr>
          </a:p>
        </p:txBody>
      </p:sp>
      <p:sp>
        <p:nvSpPr>
          <p:cNvPr id="8" name="Espace réservé du texte 6"/>
          <p:cNvSpPr>
            <a:spLocks noGrp="1"/>
          </p:cNvSpPr>
          <p:nvPr>
            <p:ph type="body" sz="quarter" idx="12"/>
          </p:nvPr>
        </p:nvSpPr>
        <p:spPr>
          <a:xfrm>
            <a:off x="395288" y="1196975"/>
            <a:ext cx="8353425" cy="4968875"/>
          </a:xfrm>
        </p:spPr>
        <p:txBody>
          <a:bodyPr/>
          <a:lstStyle/>
          <a:p>
            <a:pPr lvl="0"/>
            <a:r>
              <a:rPr lang="fr-FR" dirty="0" smtClean="0"/>
              <a:t>Modifiez les styles du texte du masque</a:t>
            </a:r>
          </a:p>
          <a:p>
            <a:pPr lvl="1"/>
            <a:r>
              <a:rPr lang="fr-FR" dirty="0" smtClean="0"/>
              <a:t>Deuxième niveau</a:t>
            </a:r>
          </a:p>
        </p:txBody>
      </p:sp>
    </p:spTree>
    <p:extLst>
      <p:ext uri="{BB962C8B-B14F-4D97-AF65-F5344CB8AC3E}">
        <p14:creationId xmlns:p14="http://schemas.microsoft.com/office/powerpoint/2010/main" val="27601400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137099"/>
            <a:ext cx="7772400" cy="1362075"/>
          </a:xfrm>
        </p:spPr>
        <p:txBody>
          <a:bodyPr anchor="t"/>
          <a:lstStyle>
            <a:lvl1pPr algn="l">
              <a:defRPr sz="3200" b="1" cap="all"/>
            </a:lvl1pPr>
          </a:lstStyle>
          <a:p>
            <a:r>
              <a:rPr lang="fr-FR" dirty="0" smtClean="0"/>
              <a:t>Modifiez le style du titre</a:t>
            </a:r>
            <a:endParaRPr lang="fr-FR" dirty="0"/>
          </a:p>
        </p:txBody>
      </p:sp>
      <p:sp>
        <p:nvSpPr>
          <p:cNvPr id="3" name="Espace réservé du texte 2"/>
          <p:cNvSpPr>
            <a:spLocks noGrp="1"/>
          </p:cNvSpPr>
          <p:nvPr>
            <p:ph type="body" idx="1"/>
          </p:nvPr>
        </p:nvSpPr>
        <p:spPr>
          <a:xfrm>
            <a:off x="722313" y="2636912"/>
            <a:ext cx="7772400" cy="1500187"/>
          </a:xfrm>
        </p:spPr>
        <p:txBody>
          <a:bodyPr anchor="b">
            <a:normAutofit/>
          </a:bodyPr>
          <a:lstStyle>
            <a:lvl1pPr marL="0" indent="0">
              <a:buNone/>
              <a:defRPr sz="24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Modifiez les styles du texte du masque</a:t>
            </a:r>
          </a:p>
        </p:txBody>
      </p:sp>
      <p:sp>
        <p:nvSpPr>
          <p:cNvPr id="9" name="Rectangle 6"/>
          <p:cNvSpPr>
            <a:spLocks noGrp="1" noChangeArrowheads="1"/>
          </p:cNvSpPr>
          <p:nvPr>
            <p:ph type="sldNum" sz="quarter" idx="4"/>
          </p:nvPr>
        </p:nvSpPr>
        <p:spPr bwMode="gray">
          <a:xfrm>
            <a:off x="8028384" y="6496050"/>
            <a:ext cx="10445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900" smtClean="0"/>
            </a:lvl1pPr>
          </a:lstStyle>
          <a:p>
            <a:pPr>
              <a:defRPr/>
            </a:pPr>
            <a:fld id="{8A0678AE-A06C-4C9E-B94E-85236D7A49C1}" type="slidenum">
              <a:rPr lang="fr-FR" altLang="fr-FR">
                <a:solidFill>
                  <a:srgbClr val="595959"/>
                </a:solidFill>
              </a:rPr>
              <a:pPr>
                <a:defRPr/>
              </a:pPr>
              <a:t>‹N°›</a:t>
            </a:fld>
            <a:endParaRPr lang="fr-FR" altLang="fr-FR">
              <a:solidFill>
                <a:srgbClr val="595959"/>
              </a:solidFill>
            </a:endParaRPr>
          </a:p>
        </p:txBody>
      </p:sp>
    </p:spTree>
    <p:extLst>
      <p:ext uri="{BB962C8B-B14F-4D97-AF65-F5344CB8AC3E}">
        <p14:creationId xmlns:p14="http://schemas.microsoft.com/office/powerpoint/2010/main" val="360248007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spTree>
      <p:nvGrpSpPr>
        <p:cNvPr id="1" name=""/>
        <p:cNvGrpSpPr/>
        <p:nvPr/>
      </p:nvGrpSpPr>
      <p:grpSpPr>
        <a:xfrm>
          <a:off x="0" y="0"/>
          <a:ext cx="0" cy="0"/>
          <a:chOff x="0" y="0"/>
          <a:chExt cx="0" cy="0"/>
        </a:xfrm>
      </p:grpSpPr>
      <p:sp>
        <p:nvSpPr>
          <p:cNvPr id="23" name="Rectangle 22"/>
          <p:cNvSpPr/>
          <p:nvPr userDrawn="1"/>
        </p:nvSpPr>
        <p:spPr>
          <a:xfrm>
            <a:off x="144016" y="1268413"/>
            <a:ext cx="8604448" cy="4752975"/>
          </a:xfrm>
          <a:prstGeom prst="rect">
            <a:avLst/>
          </a:prstGeom>
          <a:noFill/>
          <a:ln w="952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a:solidFill>
                <a:srgbClr val="FFFFFF"/>
              </a:solidFill>
            </a:endParaRPr>
          </a:p>
        </p:txBody>
      </p:sp>
      <p:pic>
        <p:nvPicPr>
          <p:cNvPr id="11" name="Picture 18" descr="PICTOS"/>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gray">
          <a:xfrm>
            <a:off x="6948488" y="6375400"/>
            <a:ext cx="19700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degrade.jpg" descr="degrade"/>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144016" y="1268413"/>
            <a:ext cx="428396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4"/>
          <p:cNvSpPr>
            <a:spLocks noGrp="1" noChangeArrowheads="1"/>
          </p:cNvSpPr>
          <p:nvPr>
            <p:ph type="subTitle" idx="1"/>
          </p:nvPr>
        </p:nvSpPr>
        <p:spPr>
          <a:xfrm>
            <a:off x="323528" y="2924944"/>
            <a:ext cx="3744416" cy="1800200"/>
          </a:xfrm>
          <a:prstGeom prst="rect">
            <a:avLst/>
          </a:prstGeom>
        </p:spPr>
        <p:txBody>
          <a:bodyPr>
            <a:noAutofit/>
          </a:bodyPr>
          <a:lstStyle>
            <a:lvl1pPr marL="0" indent="0" algn="ctr">
              <a:lnSpc>
                <a:spcPct val="100000"/>
              </a:lnSpc>
              <a:spcBef>
                <a:spcPct val="0"/>
              </a:spcBef>
              <a:buFontTx/>
              <a:buNone/>
              <a:defRPr sz="2800" b="1">
                <a:solidFill>
                  <a:schemeClr val="bg1"/>
                </a:solidFill>
              </a:defRPr>
            </a:lvl1pPr>
          </a:lstStyle>
          <a:p>
            <a:pPr lvl="0"/>
            <a:r>
              <a:rPr lang="fr-FR" altLang="fr-FR" noProof="0" dirty="0" smtClean="0"/>
              <a:t>Cliquez pour modifier le style des sous-titres du masque</a:t>
            </a:r>
          </a:p>
        </p:txBody>
      </p:sp>
      <p:sp>
        <p:nvSpPr>
          <p:cNvPr id="22" name="Espace réservé du texte 21"/>
          <p:cNvSpPr>
            <a:spLocks noGrp="1"/>
          </p:cNvSpPr>
          <p:nvPr>
            <p:ph type="body" sz="quarter" idx="10"/>
          </p:nvPr>
        </p:nvSpPr>
        <p:spPr>
          <a:xfrm>
            <a:off x="4572000" y="2924174"/>
            <a:ext cx="3960440" cy="1728961"/>
          </a:xfrm>
        </p:spPr>
        <p:txBody>
          <a:bodyPr anchor="ctr" anchorCtr="0">
            <a:normAutofit/>
          </a:bodyPr>
          <a:lstStyle>
            <a:lvl1pPr marL="0" indent="0" algn="ctr">
              <a:buNone/>
              <a:defRPr sz="2400" b="1"/>
            </a:lvl1pPr>
          </a:lstStyle>
          <a:p>
            <a:pPr lvl="0"/>
            <a:r>
              <a:rPr lang="fr-FR" dirty="0" smtClean="0"/>
              <a:t>Modifiez les styles du texte du masque</a:t>
            </a:r>
          </a:p>
        </p:txBody>
      </p:sp>
    </p:spTree>
    <p:extLst>
      <p:ext uri="{BB962C8B-B14F-4D97-AF65-F5344CB8AC3E}">
        <p14:creationId xmlns:p14="http://schemas.microsoft.com/office/powerpoint/2010/main" val="13496328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CE20529F-3CBD-406F-80C2-ACD210CB924D}"/>
              </a:ext>
            </a:extLst>
          </p:cNvPr>
          <p:cNvGrpSpPr/>
          <p:nvPr userDrawn="1"/>
        </p:nvGrpSpPr>
        <p:grpSpPr>
          <a:xfrm>
            <a:off x="373489" y="367854"/>
            <a:ext cx="668888" cy="671819"/>
            <a:chOff x="344914" y="2358579"/>
            <a:chExt cx="668888" cy="671819"/>
          </a:xfrm>
        </p:grpSpPr>
        <p:sp>
          <p:nvSpPr>
            <p:cNvPr id="12" name="object 12">
              <a:extLst>
                <a:ext uri="{FF2B5EF4-FFF2-40B4-BE49-F238E27FC236}">
                  <a16:creationId xmlns:a16="http://schemas.microsoft.com/office/drawing/2014/main" id="{5EAB85CC-DEE6-4024-A48B-AD0FE7BC520F}"/>
                </a:ext>
              </a:extLst>
            </p:cNvPr>
            <p:cNvSpPr/>
            <p:nvPr userDrawn="1"/>
          </p:nvSpPr>
          <p:spPr>
            <a:xfrm>
              <a:off x="344914" y="2364207"/>
              <a:ext cx="666178" cy="666191"/>
            </a:xfrm>
            <a:custGeom>
              <a:avLst/>
              <a:gdLst/>
              <a:ahLst/>
              <a:cxnLst/>
              <a:rect l="l" t="t" r="r" b="b"/>
              <a:pathLst>
                <a:path w="666178" h="666191">
                  <a:moveTo>
                    <a:pt x="666178" y="240563"/>
                  </a:moveTo>
                  <a:lnTo>
                    <a:pt x="666178" y="666191"/>
                  </a:lnTo>
                  <a:lnTo>
                    <a:pt x="0" y="666191"/>
                  </a:lnTo>
                  <a:lnTo>
                    <a:pt x="0" y="0"/>
                  </a:lnTo>
                  <a:lnTo>
                    <a:pt x="462622" y="0"/>
                  </a:lnTo>
                </a:path>
              </a:pathLst>
            </a:custGeom>
            <a:ln w="25400">
              <a:solidFill>
                <a:schemeClr val="tx2"/>
              </a:solidFill>
            </a:ln>
          </p:spPr>
          <p:txBody>
            <a:bodyPr wrap="square" lIns="0" tIns="0" rIns="0" bIns="0" rtlCol="0">
              <a:noAutofit/>
            </a:bodyPr>
            <a:lstStyle/>
            <a:p>
              <a:endParaRPr/>
            </a:p>
          </p:txBody>
        </p:sp>
        <p:sp>
          <p:nvSpPr>
            <p:cNvPr id="13" name="object 13">
              <a:extLst>
                <a:ext uri="{FF2B5EF4-FFF2-40B4-BE49-F238E27FC236}">
                  <a16:creationId xmlns:a16="http://schemas.microsoft.com/office/drawing/2014/main" id="{B9E2EC62-B6F1-4283-9279-003B0ADA0862}"/>
                </a:ext>
              </a:extLst>
            </p:cNvPr>
            <p:cNvSpPr/>
            <p:nvPr userDrawn="1"/>
          </p:nvSpPr>
          <p:spPr>
            <a:xfrm>
              <a:off x="533438" y="2358579"/>
              <a:ext cx="480364" cy="460578"/>
            </a:xfrm>
            <a:custGeom>
              <a:avLst/>
              <a:gdLst/>
              <a:ahLst/>
              <a:cxnLst/>
              <a:rect l="l" t="t" r="r" b="b"/>
              <a:pathLst>
                <a:path w="480364" h="460578">
                  <a:moveTo>
                    <a:pt x="0" y="259194"/>
                  </a:moveTo>
                  <a:lnTo>
                    <a:pt x="136423" y="460578"/>
                  </a:lnTo>
                  <a:lnTo>
                    <a:pt x="480364" y="0"/>
                  </a:lnTo>
                </a:path>
              </a:pathLst>
            </a:custGeom>
            <a:ln w="25399">
              <a:solidFill>
                <a:schemeClr val="accent1"/>
              </a:solidFill>
            </a:ln>
          </p:spPr>
          <p:txBody>
            <a:bodyPr wrap="square" lIns="0" tIns="0" rIns="0" bIns="0" rtlCol="0">
              <a:noAutofit/>
            </a:bodyPr>
            <a:lstStyle/>
            <a:p>
              <a:endParaRPr/>
            </a:p>
          </p:txBody>
        </p:sp>
      </p:grpSp>
      <p:sp>
        <p:nvSpPr>
          <p:cNvPr id="2" name="Titre 1">
            <a:extLst>
              <a:ext uri="{FF2B5EF4-FFF2-40B4-BE49-F238E27FC236}">
                <a16:creationId xmlns:a16="http://schemas.microsoft.com/office/drawing/2014/main" id="{595C198E-05F6-4184-B51D-2FC6EDEB0174}"/>
              </a:ext>
            </a:extLst>
          </p:cNvPr>
          <p:cNvSpPr>
            <a:spLocks noGrp="1"/>
          </p:cNvSpPr>
          <p:nvPr>
            <p:ph type="title"/>
          </p:nvPr>
        </p:nvSpPr>
        <p:spPr/>
        <p:txBody>
          <a:bodyPr anchor="ctr"/>
          <a:lstStyle>
            <a:lvl1pPr>
              <a:defRPr sz="3300"/>
            </a:lvl1pPr>
          </a:lstStyle>
          <a:p>
            <a:r>
              <a:rPr lang="fr-FR" dirty="0"/>
              <a:t>Modifiez le style du titre</a:t>
            </a:r>
          </a:p>
        </p:txBody>
      </p:sp>
      <p:sp>
        <p:nvSpPr>
          <p:cNvPr id="3" name="Espace réservé du contenu 2">
            <a:extLst>
              <a:ext uri="{FF2B5EF4-FFF2-40B4-BE49-F238E27FC236}">
                <a16:creationId xmlns:a16="http://schemas.microsoft.com/office/drawing/2014/main" id="{0C246781-5A42-4ABE-BE6A-4D4BBE8F158D}"/>
              </a:ext>
            </a:extLst>
          </p:cNvPr>
          <p:cNvSpPr>
            <a:spLocks noGrp="1"/>
          </p:cNvSpPr>
          <p:nvPr>
            <p:ph idx="1" hasCustomPrompt="1"/>
          </p:nvPr>
        </p:nvSpPr>
        <p:spPr>
          <a:xfrm>
            <a:off x="1712392" y="1335366"/>
            <a:ext cx="3050994" cy="4830484"/>
          </a:xfrm>
        </p:spPr>
        <p:txBody>
          <a:bodyPr numCol="1" spcCol="180000"/>
          <a:lstStyle>
            <a:lvl1pPr marL="361950" indent="-361950">
              <a:spcAft>
                <a:spcPts val="1000"/>
              </a:spcAft>
              <a:buClr>
                <a:schemeClr val="accent1"/>
              </a:buClr>
              <a:buFont typeface="+mj-lt"/>
              <a:buAutoNum type="arabicPeriod"/>
              <a:defRPr sz="1850" b="0"/>
            </a:lvl1pPr>
            <a:lvl2pPr marL="628650" indent="-266700">
              <a:spcAft>
                <a:spcPts val="1000"/>
              </a:spcAft>
              <a:buFont typeface="+mj-lt"/>
              <a:buAutoNum type="arabicPeriod"/>
              <a:defRPr sz="1600" b="0">
                <a:solidFill>
                  <a:schemeClr val="tx1"/>
                </a:solidFill>
              </a:defRPr>
            </a:lvl2pPr>
            <a:lvl3pPr marL="446088" indent="-446088">
              <a:spcAft>
                <a:spcPts val="1000"/>
              </a:spcAft>
              <a:buFont typeface="+mj-lt"/>
              <a:buAutoNum type="arabicPeriod"/>
              <a:defRPr/>
            </a:lvl3pPr>
            <a:lvl4pPr marL="446088" indent="-446088">
              <a:spcAft>
                <a:spcPts val="1000"/>
              </a:spcAft>
              <a:buFont typeface="+mj-lt"/>
              <a:buAutoNum type="arabicPeriod"/>
              <a:defRPr/>
            </a:lvl4pPr>
            <a:lvl5pPr marL="446088" indent="-446088">
              <a:spcAft>
                <a:spcPts val="1000"/>
              </a:spcAft>
              <a:buFont typeface="+mj-lt"/>
              <a:buAutoNum type="arabicPeriod"/>
              <a:defRPr/>
            </a:lvl5pPr>
          </a:lstStyle>
          <a:p>
            <a:pPr lvl="0"/>
            <a:r>
              <a:rPr lang="fr-FR" dirty="0"/>
              <a:t>Modifier les styles du texte du masque</a:t>
            </a:r>
          </a:p>
          <a:p>
            <a:pPr lvl="1"/>
            <a:r>
              <a:rPr lang="fr-FR" dirty="0"/>
              <a:t>Deuxième niveau</a:t>
            </a:r>
          </a:p>
        </p:txBody>
      </p:sp>
      <p:sp>
        <p:nvSpPr>
          <p:cNvPr id="4" name="Espace réservé de la date 3">
            <a:extLst>
              <a:ext uri="{FF2B5EF4-FFF2-40B4-BE49-F238E27FC236}">
                <a16:creationId xmlns:a16="http://schemas.microsoft.com/office/drawing/2014/main" id="{1A29BF95-0CC7-42FE-8A26-2DDDF2289ABF}"/>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3DD82F25-DD09-4ABC-9C2E-FBA99CEDF9CE}"/>
              </a:ext>
            </a:extLst>
          </p:cNvPr>
          <p:cNvSpPr>
            <a:spLocks noGrp="1"/>
          </p:cNvSpPr>
          <p:nvPr>
            <p:ph type="ftr" sz="quarter" idx="11"/>
          </p:nvPr>
        </p:nvSpPr>
        <p:spPr/>
        <p:txBody>
          <a:bodyPr/>
          <a:lstStyle>
            <a:lvl1pPr>
              <a:defRPr sz="1000"/>
            </a:lvl1pPr>
          </a:lstStyle>
          <a:p>
            <a:endParaRPr lang="fr-FR" dirty="0"/>
          </a:p>
        </p:txBody>
      </p:sp>
      <p:sp>
        <p:nvSpPr>
          <p:cNvPr id="6" name="Espace réservé du numéro de diapositive 5">
            <a:extLst>
              <a:ext uri="{FF2B5EF4-FFF2-40B4-BE49-F238E27FC236}">
                <a16:creationId xmlns:a16="http://schemas.microsoft.com/office/drawing/2014/main" id="{DD444A91-2518-442A-B551-9C7B40225555}"/>
              </a:ext>
            </a:extLst>
          </p:cNvPr>
          <p:cNvSpPr>
            <a:spLocks noGrp="1"/>
          </p:cNvSpPr>
          <p:nvPr>
            <p:ph type="sldNum" sz="quarter" idx="12"/>
          </p:nvPr>
        </p:nvSpPr>
        <p:spPr/>
        <p:txBody>
          <a:bodyPr/>
          <a:lstStyle/>
          <a:p>
            <a:fld id="{CAD88D1B-CF5F-403D-AB18-4344A17FAE8C}" type="slidenum">
              <a:rPr lang="fr-FR" smtClean="0"/>
              <a:t>‹N°›</a:t>
            </a:fld>
            <a:endParaRPr lang="fr-FR"/>
          </a:p>
        </p:txBody>
      </p:sp>
      <p:sp>
        <p:nvSpPr>
          <p:cNvPr id="10" name="Espace réservé du contenu 2">
            <a:extLst>
              <a:ext uri="{FF2B5EF4-FFF2-40B4-BE49-F238E27FC236}">
                <a16:creationId xmlns:a16="http://schemas.microsoft.com/office/drawing/2014/main" id="{27F183F9-54BC-43B6-8CF1-C17E05369D9C}"/>
              </a:ext>
            </a:extLst>
          </p:cNvPr>
          <p:cNvSpPr>
            <a:spLocks noGrp="1"/>
          </p:cNvSpPr>
          <p:nvPr>
            <p:ph idx="14" hasCustomPrompt="1"/>
          </p:nvPr>
        </p:nvSpPr>
        <p:spPr>
          <a:xfrm>
            <a:off x="5224681" y="1335366"/>
            <a:ext cx="3050994" cy="4830484"/>
          </a:xfrm>
        </p:spPr>
        <p:txBody>
          <a:bodyPr numCol="1" spcCol="180000"/>
          <a:lstStyle>
            <a:lvl1pPr marL="446088" indent="-446088">
              <a:spcAft>
                <a:spcPts val="1000"/>
              </a:spcAft>
              <a:buClr>
                <a:schemeClr val="tx2"/>
              </a:buClr>
              <a:buFont typeface="+mj-lt"/>
              <a:buAutoNum type="arabicPeriod"/>
              <a:defRPr lang="fr-FR" sz="1850" b="0" kern="1200" dirty="0">
                <a:solidFill>
                  <a:schemeClr val="tx1"/>
                </a:solidFill>
                <a:latin typeface="+mn-lt"/>
                <a:ea typeface="+mn-ea"/>
                <a:cs typeface="+mn-cs"/>
              </a:defRPr>
            </a:lvl1pPr>
            <a:lvl2pPr marL="704850" indent="-342900">
              <a:spcAft>
                <a:spcPts val="1000"/>
              </a:spcAft>
              <a:buFont typeface="+mj-lt"/>
              <a:buAutoNum type="arabicPeriod"/>
              <a:defRPr lang="fr-FR" sz="1600" b="0" kern="1200" dirty="0">
                <a:solidFill>
                  <a:schemeClr val="tx1"/>
                </a:solidFill>
                <a:latin typeface="+mn-lt"/>
                <a:ea typeface="+mn-ea"/>
                <a:cs typeface="+mn-cs"/>
              </a:defRPr>
            </a:lvl2pPr>
            <a:lvl3pPr marL="446088" indent="-446088">
              <a:spcAft>
                <a:spcPts val="1000"/>
              </a:spcAft>
              <a:buFont typeface="+mj-lt"/>
              <a:buAutoNum type="arabicPeriod"/>
              <a:defRPr/>
            </a:lvl3pPr>
            <a:lvl4pPr marL="446088" indent="-446088">
              <a:spcAft>
                <a:spcPts val="1000"/>
              </a:spcAft>
              <a:buFont typeface="+mj-lt"/>
              <a:buAutoNum type="arabicPeriod"/>
              <a:defRPr/>
            </a:lvl4pPr>
            <a:lvl5pPr marL="446088" indent="-446088">
              <a:spcAft>
                <a:spcPts val="1000"/>
              </a:spcAft>
              <a:buFont typeface="+mj-lt"/>
              <a:buAutoNum type="arabicPeriod"/>
              <a:defRPr/>
            </a:lvl5pPr>
          </a:lstStyle>
          <a:p>
            <a:pPr marL="361950" lvl="0" indent="-361950" algn="l" defTabSz="685800" rtl="0" eaLnBrk="1" latinLnBrk="0" hangingPunct="1">
              <a:lnSpc>
                <a:spcPct val="110000"/>
              </a:lnSpc>
              <a:spcBef>
                <a:spcPts val="0"/>
              </a:spcBef>
              <a:spcAft>
                <a:spcPts val="1000"/>
              </a:spcAft>
              <a:buClr>
                <a:schemeClr val="accent1"/>
              </a:buClr>
              <a:buFont typeface="+mj-lt"/>
              <a:buAutoNum type="arabicPeriod"/>
            </a:pPr>
            <a:r>
              <a:rPr lang="fr-FR" dirty="0"/>
              <a:t>Modifier les styles du texte du masque</a:t>
            </a:r>
          </a:p>
          <a:p>
            <a:pPr marL="628650" lvl="1" indent="-266700" algn="l" defTabSz="685800" rtl="0" eaLnBrk="1" latinLnBrk="0" hangingPunct="1">
              <a:lnSpc>
                <a:spcPct val="110000"/>
              </a:lnSpc>
              <a:spcBef>
                <a:spcPts val="0"/>
              </a:spcBef>
              <a:spcAft>
                <a:spcPts val="1000"/>
              </a:spcAft>
              <a:buClr>
                <a:schemeClr val="accent1"/>
              </a:buClr>
              <a:buFont typeface="+mj-lt"/>
              <a:buAutoNum type="arabicPeriod"/>
            </a:pPr>
            <a:r>
              <a:rPr lang="fr-FR" dirty="0"/>
              <a:t>Deuxième niveau</a:t>
            </a:r>
          </a:p>
          <a:p>
            <a:pPr lvl="2"/>
            <a:endParaRPr lang="fr-FR" dirty="0"/>
          </a:p>
        </p:txBody>
      </p:sp>
    </p:spTree>
    <p:extLst>
      <p:ext uri="{BB962C8B-B14F-4D97-AF65-F5344CB8AC3E}">
        <p14:creationId xmlns:p14="http://schemas.microsoft.com/office/powerpoint/2010/main" val="38556572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ele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5C198E-05F6-4184-B51D-2FC6EDEB0174}"/>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0C246781-5A42-4ABE-BE6A-4D4BBE8F158D}"/>
              </a:ext>
            </a:extLst>
          </p:cNvPr>
          <p:cNvSpPr>
            <a:spLocks noGrp="1"/>
          </p:cNvSpPr>
          <p:nvPr>
            <p:ph idx="1"/>
          </p:nvPr>
        </p:nvSpPr>
        <p:spPr>
          <a:xfrm>
            <a:off x="1712392" y="1346479"/>
            <a:ext cx="6984000" cy="4830484"/>
          </a:xfrm>
        </p:spPr>
        <p:txBody>
          <a:bodyPr numCol="1" spcCol="18000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EFED19E8-888C-47DE-A09B-9C7ACA286898}"/>
              </a:ext>
            </a:extLst>
          </p:cNvPr>
          <p:cNvSpPr>
            <a:spLocks noGrp="1"/>
          </p:cNvSpPr>
          <p:nvPr>
            <p:ph type="body" sz="quarter" idx="13" hasCustomPrompt="1"/>
          </p:nvPr>
        </p:nvSpPr>
        <p:spPr>
          <a:xfrm>
            <a:off x="253731" y="265524"/>
            <a:ext cx="1260000" cy="954768"/>
          </a:xfrm>
        </p:spPr>
        <p:txBody>
          <a:bodyPr lIns="0" tIns="0" rIns="0" bIns="0" anchor="ctr"/>
          <a:lstStyle>
            <a:lvl1pPr marL="0" indent="0" algn="l">
              <a:buFont typeface="Arial" panose="020B0604020202020204" pitchFamily="34" charset="0"/>
              <a:buNone/>
              <a:defRPr sz="8000" b="1">
                <a:solidFill>
                  <a:schemeClr val="accent1"/>
                </a:solidFill>
              </a:defRPr>
            </a:lvl1pPr>
          </a:lstStyle>
          <a:p>
            <a:pPr lvl="0"/>
            <a:r>
              <a:rPr lang="fr-FR" dirty="0"/>
              <a:t>N</a:t>
            </a:r>
          </a:p>
        </p:txBody>
      </p:sp>
    </p:spTree>
    <p:extLst>
      <p:ext uri="{BB962C8B-B14F-4D97-AF65-F5344CB8AC3E}">
        <p14:creationId xmlns:p14="http://schemas.microsoft.com/office/powerpoint/2010/main" val="25925774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el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5C198E-05F6-4184-B51D-2FC6EDEB0174}"/>
              </a:ext>
            </a:extLst>
          </p:cNvPr>
          <p:cNvSpPr>
            <a:spLocks noGrp="1"/>
          </p:cNvSpPr>
          <p:nvPr>
            <p:ph type="title"/>
          </p:nvPr>
        </p:nvSpPr>
        <p:spPr>
          <a:xfrm>
            <a:off x="1712392" y="435462"/>
            <a:ext cx="6984000" cy="704549"/>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0C246781-5A42-4ABE-BE6A-4D4BBE8F158D}"/>
              </a:ext>
            </a:extLst>
          </p:cNvPr>
          <p:cNvSpPr>
            <a:spLocks noGrp="1"/>
          </p:cNvSpPr>
          <p:nvPr>
            <p:ph idx="1"/>
          </p:nvPr>
        </p:nvSpPr>
        <p:spPr>
          <a:xfrm>
            <a:off x="1712392" y="1346479"/>
            <a:ext cx="3384000" cy="4830484"/>
          </a:xfrm>
        </p:spPr>
        <p:txBody>
          <a:bodyPr numCol="1" spcCol="18000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1A29BF95-0CC7-42FE-8A26-2DDDF2289ABF}"/>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3DD82F25-DD09-4ABC-9C2E-FBA99CEDF9CE}"/>
              </a:ext>
            </a:extLst>
          </p:cNvPr>
          <p:cNvSpPr>
            <a:spLocks noGrp="1"/>
          </p:cNvSpPr>
          <p:nvPr>
            <p:ph type="ftr" sz="quarter" idx="11"/>
          </p:nvPr>
        </p:nvSpPr>
        <p:spPr/>
        <p:txBody>
          <a:bodyPr/>
          <a:lstStyle>
            <a:lvl1pPr>
              <a:defRPr sz="1000"/>
            </a:lvl1pPr>
          </a:lstStyle>
          <a:p>
            <a:endParaRPr lang="fr-FR" dirty="0"/>
          </a:p>
        </p:txBody>
      </p:sp>
      <p:sp>
        <p:nvSpPr>
          <p:cNvPr id="6" name="Espace réservé du numéro de diapositive 5">
            <a:extLst>
              <a:ext uri="{FF2B5EF4-FFF2-40B4-BE49-F238E27FC236}">
                <a16:creationId xmlns:a16="http://schemas.microsoft.com/office/drawing/2014/main" id="{DD444A91-2518-442A-B551-9C7B40225555}"/>
              </a:ext>
            </a:extLst>
          </p:cNvPr>
          <p:cNvSpPr>
            <a:spLocks noGrp="1"/>
          </p:cNvSpPr>
          <p:nvPr>
            <p:ph type="sldNum" sz="quarter" idx="12"/>
          </p:nvPr>
        </p:nvSpPr>
        <p:spPr/>
        <p:txBody>
          <a:bodyPr/>
          <a:lstStyle/>
          <a:p>
            <a:fld id="{CAD88D1B-CF5F-403D-AB18-4344A17FAE8C}" type="slidenum">
              <a:rPr lang="fr-FR" smtClean="0"/>
              <a:t>‹N°›</a:t>
            </a:fld>
            <a:endParaRPr lang="fr-FR"/>
          </a:p>
        </p:txBody>
      </p:sp>
      <p:sp>
        <p:nvSpPr>
          <p:cNvPr id="8" name="Espace réservé du contenu 2">
            <a:extLst>
              <a:ext uri="{FF2B5EF4-FFF2-40B4-BE49-F238E27FC236}">
                <a16:creationId xmlns:a16="http://schemas.microsoft.com/office/drawing/2014/main" id="{80C269E9-56E6-414B-9907-2A0D18CCBEF7}"/>
              </a:ext>
            </a:extLst>
          </p:cNvPr>
          <p:cNvSpPr>
            <a:spLocks noGrp="1"/>
          </p:cNvSpPr>
          <p:nvPr>
            <p:ph idx="14"/>
          </p:nvPr>
        </p:nvSpPr>
        <p:spPr>
          <a:xfrm>
            <a:off x="5312392" y="1346479"/>
            <a:ext cx="3384000" cy="4830484"/>
          </a:xfrm>
        </p:spPr>
        <p:txBody>
          <a:bodyPr numCol="1" spcCol="18000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exte 8">
            <a:extLst>
              <a:ext uri="{FF2B5EF4-FFF2-40B4-BE49-F238E27FC236}">
                <a16:creationId xmlns:a16="http://schemas.microsoft.com/office/drawing/2014/main" id="{1184ECF3-23F4-431A-AACD-0F2D95FF9372}"/>
              </a:ext>
            </a:extLst>
          </p:cNvPr>
          <p:cNvSpPr>
            <a:spLocks noGrp="1"/>
          </p:cNvSpPr>
          <p:nvPr>
            <p:ph type="body" sz="quarter" idx="13" hasCustomPrompt="1"/>
          </p:nvPr>
        </p:nvSpPr>
        <p:spPr>
          <a:xfrm>
            <a:off x="253732" y="265524"/>
            <a:ext cx="1260000" cy="954768"/>
          </a:xfrm>
        </p:spPr>
        <p:txBody>
          <a:bodyPr lIns="0" tIns="0" rIns="0" bIns="0" anchor="ctr"/>
          <a:lstStyle>
            <a:lvl1pPr marL="0" indent="0" algn="l">
              <a:buFont typeface="Arial" panose="020B0604020202020204" pitchFamily="34" charset="0"/>
              <a:buNone/>
              <a:defRPr sz="8000" b="1">
                <a:solidFill>
                  <a:schemeClr val="accent1"/>
                </a:solidFill>
              </a:defRPr>
            </a:lvl1pPr>
          </a:lstStyle>
          <a:p>
            <a:pPr lvl="0"/>
            <a:r>
              <a:rPr lang="fr-FR" dirty="0"/>
              <a:t>N</a:t>
            </a:r>
          </a:p>
        </p:txBody>
      </p:sp>
    </p:spTree>
    <p:extLst>
      <p:ext uri="{BB962C8B-B14F-4D97-AF65-F5344CB8AC3E}">
        <p14:creationId xmlns:p14="http://schemas.microsoft.com/office/powerpoint/2010/main" val="1705610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ele 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5C198E-05F6-4184-B51D-2FC6EDEB0174}"/>
              </a:ext>
            </a:extLst>
          </p:cNvPr>
          <p:cNvSpPr>
            <a:spLocks noGrp="1"/>
          </p:cNvSpPr>
          <p:nvPr>
            <p:ph type="title"/>
          </p:nvPr>
        </p:nvSpPr>
        <p:spPr>
          <a:xfrm>
            <a:off x="1712392" y="435462"/>
            <a:ext cx="6984000" cy="704549"/>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0C246781-5A42-4ABE-BE6A-4D4BBE8F158D}"/>
              </a:ext>
            </a:extLst>
          </p:cNvPr>
          <p:cNvSpPr>
            <a:spLocks noGrp="1"/>
          </p:cNvSpPr>
          <p:nvPr>
            <p:ph idx="1"/>
          </p:nvPr>
        </p:nvSpPr>
        <p:spPr>
          <a:xfrm>
            <a:off x="1712392" y="1346479"/>
            <a:ext cx="3384000" cy="2340000"/>
          </a:xfrm>
        </p:spPr>
        <p:txBody>
          <a:bodyPr numCol="1" spcCol="18000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DD444A91-2518-442A-B551-9C7B40225555}"/>
              </a:ext>
            </a:extLst>
          </p:cNvPr>
          <p:cNvSpPr>
            <a:spLocks noGrp="1"/>
          </p:cNvSpPr>
          <p:nvPr>
            <p:ph type="sldNum" sz="quarter" idx="12"/>
          </p:nvPr>
        </p:nvSpPr>
        <p:spPr/>
        <p:txBody>
          <a:bodyPr/>
          <a:lstStyle/>
          <a:p>
            <a:fld id="{CAD88D1B-CF5F-403D-AB18-4344A17FAE8C}" type="slidenum">
              <a:rPr lang="fr-FR" smtClean="0"/>
              <a:t>‹N°›</a:t>
            </a:fld>
            <a:endParaRPr lang="fr-FR"/>
          </a:p>
        </p:txBody>
      </p:sp>
      <p:sp>
        <p:nvSpPr>
          <p:cNvPr id="8" name="Espace réservé du contenu 2">
            <a:extLst>
              <a:ext uri="{FF2B5EF4-FFF2-40B4-BE49-F238E27FC236}">
                <a16:creationId xmlns:a16="http://schemas.microsoft.com/office/drawing/2014/main" id="{80C269E9-56E6-414B-9907-2A0D18CCBEF7}"/>
              </a:ext>
            </a:extLst>
          </p:cNvPr>
          <p:cNvSpPr>
            <a:spLocks noGrp="1"/>
          </p:cNvSpPr>
          <p:nvPr>
            <p:ph idx="14"/>
          </p:nvPr>
        </p:nvSpPr>
        <p:spPr>
          <a:xfrm>
            <a:off x="5312392" y="1346479"/>
            <a:ext cx="3384000" cy="4830484"/>
          </a:xfrm>
        </p:spPr>
        <p:txBody>
          <a:bodyPr numCol="1" spcCol="18000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contenu 2">
            <a:extLst>
              <a:ext uri="{FF2B5EF4-FFF2-40B4-BE49-F238E27FC236}">
                <a16:creationId xmlns:a16="http://schemas.microsoft.com/office/drawing/2014/main" id="{0C3D0059-EBBD-415B-B2A3-1D75A266899D}"/>
              </a:ext>
            </a:extLst>
          </p:cNvPr>
          <p:cNvSpPr>
            <a:spLocks noGrp="1"/>
          </p:cNvSpPr>
          <p:nvPr>
            <p:ph idx="15"/>
          </p:nvPr>
        </p:nvSpPr>
        <p:spPr>
          <a:xfrm>
            <a:off x="1712392" y="3836963"/>
            <a:ext cx="3384000" cy="2340000"/>
          </a:xfrm>
        </p:spPr>
        <p:txBody>
          <a:bodyPr numCol="1" spcCol="18000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exte 8">
            <a:extLst>
              <a:ext uri="{FF2B5EF4-FFF2-40B4-BE49-F238E27FC236}">
                <a16:creationId xmlns:a16="http://schemas.microsoft.com/office/drawing/2014/main" id="{01B57EA6-35CA-4FE0-B6F7-02906688DEC7}"/>
              </a:ext>
            </a:extLst>
          </p:cNvPr>
          <p:cNvSpPr>
            <a:spLocks noGrp="1"/>
          </p:cNvSpPr>
          <p:nvPr>
            <p:ph type="body" sz="quarter" idx="13" hasCustomPrompt="1"/>
          </p:nvPr>
        </p:nvSpPr>
        <p:spPr>
          <a:xfrm>
            <a:off x="253732" y="265524"/>
            <a:ext cx="1260000" cy="954768"/>
          </a:xfrm>
        </p:spPr>
        <p:txBody>
          <a:bodyPr lIns="0" tIns="0" rIns="0" bIns="0" anchor="ctr"/>
          <a:lstStyle>
            <a:lvl1pPr marL="0" indent="0" algn="l">
              <a:buFont typeface="Arial" panose="020B0604020202020204" pitchFamily="34" charset="0"/>
              <a:buNone/>
              <a:defRPr sz="8000" b="1">
                <a:solidFill>
                  <a:schemeClr val="accent1"/>
                </a:solidFill>
              </a:defRPr>
            </a:lvl1pPr>
          </a:lstStyle>
          <a:p>
            <a:pPr lvl="0"/>
            <a:r>
              <a:rPr lang="fr-FR" dirty="0"/>
              <a:t>N</a:t>
            </a:r>
          </a:p>
        </p:txBody>
      </p:sp>
    </p:spTree>
    <p:extLst>
      <p:ext uri="{BB962C8B-B14F-4D97-AF65-F5344CB8AC3E}">
        <p14:creationId xmlns:p14="http://schemas.microsoft.com/office/powerpoint/2010/main" val="1609415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odele 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5C198E-05F6-4184-B51D-2FC6EDEB0174}"/>
              </a:ext>
            </a:extLst>
          </p:cNvPr>
          <p:cNvSpPr>
            <a:spLocks noGrp="1"/>
          </p:cNvSpPr>
          <p:nvPr>
            <p:ph type="title"/>
          </p:nvPr>
        </p:nvSpPr>
        <p:spPr>
          <a:xfrm>
            <a:off x="1712392" y="435462"/>
            <a:ext cx="6984000" cy="704549"/>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0C246781-5A42-4ABE-BE6A-4D4BBE8F158D}"/>
              </a:ext>
            </a:extLst>
          </p:cNvPr>
          <p:cNvSpPr>
            <a:spLocks noGrp="1"/>
          </p:cNvSpPr>
          <p:nvPr>
            <p:ph idx="1"/>
          </p:nvPr>
        </p:nvSpPr>
        <p:spPr>
          <a:xfrm>
            <a:off x="5312392" y="1346479"/>
            <a:ext cx="3384000" cy="2340000"/>
          </a:xfrm>
        </p:spPr>
        <p:txBody>
          <a:bodyPr numCol="1" spcCol="18000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DD444A91-2518-442A-B551-9C7B40225555}"/>
              </a:ext>
            </a:extLst>
          </p:cNvPr>
          <p:cNvSpPr>
            <a:spLocks noGrp="1"/>
          </p:cNvSpPr>
          <p:nvPr>
            <p:ph type="sldNum" sz="quarter" idx="12"/>
          </p:nvPr>
        </p:nvSpPr>
        <p:spPr/>
        <p:txBody>
          <a:bodyPr/>
          <a:lstStyle/>
          <a:p>
            <a:fld id="{CAD88D1B-CF5F-403D-AB18-4344A17FAE8C}" type="slidenum">
              <a:rPr lang="fr-FR" smtClean="0"/>
              <a:t>‹N°›</a:t>
            </a:fld>
            <a:endParaRPr lang="fr-FR"/>
          </a:p>
        </p:txBody>
      </p:sp>
      <p:sp>
        <p:nvSpPr>
          <p:cNvPr id="8" name="Espace réservé du contenu 2">
            <a:extLst>
              <a:ext uri="{FF2B5EF4-FFF2-40B4-BE49-F238E27FC236}">
                <a16:creationId xmlns:a16="http://schemas.microsoft.com/office/drawing/2014/main" id="{80C269E9-56E6-414B-9907-2A0D18CCBEF7}"/>
              </a:ext>
            </a:extLst>
          </p:cNvPr>
          <p:cNvSpPr>
            <a:spLocks noGrp="1"/>
          </p:cNvSpPr>
          <p:nvPr>
            <p:ph idx="14"/>
          </p:nvPr>
        </p:nvSpPr>
        <p:spPr>
          <a:xfrm>
            <a:off x="1712392" y="1346479"/>
            <a:ext cx="3384000" cy="4830484"/>
          </a:xfrm>
        </p:spPr>
        <p:txBody>
          <a:bodyPr numCol="1" spcCol="18000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contenu 2">
            <a:extLst>
              <a:ext uri="{FF2B5EF4-FFF2-40B4-BE49-F238E27FC236}">
                <a16:creationId xmlns:a16="http://schemas.microsoft.com/office/drawing/2014/main" id="{0C3D0059-EBBD-415B-B2A3-1D75A266899D}"/>
              </a:ext>
            </a:extLst>
          </p:cNvPr>
          <p:cNvSpPr>
            <a:spLocks noGrp="1"/>
          </p:cNvSpPr>
          <p:nvPr>
            <p:ph idx="15"/>
          </p:nvPr>
        </p:nvSpPr>
        <p:spPr>
          <a:xfrm>
            <a:off x="5312392" y="3836963"/>
            <a:ext cx="3384000" cy="2340000"/>
          </a:xfrm>
        </p:spPr>
        <p:txBody>
          <a:bodyPr numCol="1" spcCol="18000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8">
            <a:extLst>
              <a:ext uri="{FF2B5EF4-FFF2-40B4-BE49-F238E27FC236}">
                <a16:creationId xmlns:a16="http://schemas.microsoft.com/office/drawing/2014/main" id="{F6E711C2-A5CE-453B-96D0-6C9BB1A06CD6}"/>
              </a:ext>
            </a:extLst>
          </p:cNvPr>
          <p:cNvSpPr>
            <a:spLocks noGrp="1"/>
          </p:cNvSpPr>
          <p:nvPr>
            <p:ph type="body" sz="quarter" idx="13" hasCustomPrompt="1"/>
          </p:nvPr>
        </p:nvSpPr>
        <p:spPr>
          <a:xfrm>
            <a:off x="253732" y="265524"/>
            <a:ext cx="1260000" cy="954768"/>
          </a:xfrm>
        </p:spPr>
        <p:txBody>
          <a:bodyPr lIns="0" tIns="0" rIns="0" bIns="0" anchor="ctr"/>
          <a:lstStyle>
            <a:lvl1pPr marL="0" indent="0" algn="l">
              <a:buFont typeface="Arial" panose="020B0604020202020204" pitchFamily="34" charset="0"/>
              <a:buNone/>
              <a:defRPr sz="8000" b="1">
                <a:solidFill>
                  <a:schemeClr val="accent1"/>
                </a:solidFill>
              </a:defRPr>
            </a:lvl1pPr>
          </a:lstStyle>
          <a:p>
            <a:pPr lvl="0"/>
            <a:r>
              <a:rPr lang="fr-FR" dirty="0"/>
              <a:t>N</a:t>
            </a:r>
          </a:p>
        </p:txBody>
      </p:sp>
    </p:spTree>
    <p:extLst>
      <p:ext uri="{BB962C8B-B14F-4D97-AF65-F5344CB8AC3E}">
        <p14:creationId xmlns:p14="http://schemas.microsoft.com/office/powerpoint/2010/main" val="30967527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ele 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5C198E-05F6-4184-B51D-2FC6EDEB017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C246781-5A42-4ABE-BE6A-4D4BBE8F158D}"/>
              </a:ext>
            </a:extLst>
          </p:cNvPr>
          <p:cNvSpPr>
            <a:spLocks noGrp="1"/>
          </p:cNvSpPr>
          <p:nvPr>
            <p:ph idx="1"/>
          </p:nvPr>
        </p:nvSpPr>
        <p:spPr>
          <a:xfrm>
            <a:off x="1712392" y="1346479"/>
            <a:ext cx="6984000" cy="4830484"/>
          </a:xfrm>
        </p:spPr>
        <p:txBody>
          <a:bodyPr numCol="2" spcCol="18000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DD444A91-2518-442A-B551-9C7B40225555}"/>
              </a:ext>
            </a:extLst>
          </p:cNvPr>
          <p:cNvSpPr>
            <a:spLocks noGrp="1"/>
          </p:cNvSpPr>
          <p:nvPr>
            <p:ph type="sldNum" sz="quarter" idx="12"/>
          </p:nvPr>
        </p:nvSpPr>
        <p:spPr/>
        <p:txBody>
          <a:bodyPr/>
          <a:lstStyle/>
          <a:p>
            <a:fld id="{CAD88D1B-CF5F-403D-AB18-4344A17FAE8C}" type="slidenum">
              <a:rPr lang="fr-FR" smtClean="0"/>
              <a:t>‹N°›</a:t>
            </a:fld>
            <a:endParaRPr lang="fr-FR"/>
          </a:p>
        </p:txBody>
      </p:sp>
      <p:sp>
        <p:nvSpPr>
          <p:cNvPr id="10" name="Espace réservé du texte 8">
            <a:extLst>
              <a:ext uri="{FF2B5EF4-FFF2-40B4-BE49-F238E27FC236}">
                <a16:creationId xmlns:a16="http://schemas.microsoft.com/office/drawing/2014/main" id="{5F835E48-AE4D-4B83-BCC1-CF536863F677}"/>
              </a:ext>
            </a:extLst>
          </p:cNvPr>
          <p:cNvSpPr>
            <a:spLocks noGrp="1"/>
          </p:cNvSpPr>
          <p:nvPr>
            <p:ph type="body" sz="quarter" idx="13" hasCustomPrompt="1"/>
          </p:nvPr>
        </p:nvSpPr>
        <p:spPr>
          <a:xfrm>
            <a:off x="253732" y="265524"/>
            <a:ext cx="1260000" cy="954768"/>
          </a:xfrm>
        </p:spPr>
        <p:txBody>
          <a:bodyPr lIns="0" tIns="0" rIns="0" bIns="0" anchor="ctr"/>
          <a:lstStyle>
            <a:lvl1pPr marL="0" indent="0" algn="l">
              <a:buFont typeface="Arial" panose="020B0604020202020204" pitchFamily="34" charset="0"/>
              <a:buNone/>
              <a:defRPr sz="8000" b="1">
                <a:solidFill>
                  <a:schemeClr val="accent1"/>
                </a:solidFill>
              </a:defRPr>
            </a:lvl1pPr>
          </a:lstStyle>
          <a:p>
            <a:pPr lvl="0"/>
            <a:r>
              <a:rPr lang="fr-FR" dirty="0"/>
              <a:t>N</a:t>
            </a:r>
          </a:p>
        </p:txBody>
      </p:sp>
    </p:spTree>
    <p:extLst>
      <p:ext uri="{BB962C8B-B14F-4D97-AF65-F5344CB8AC3E}">
        <p14:creationId xmlns:p14="http://schemas.microsoft.com/office/powerpoint/2010/main" val="12289428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dele 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5C198E-05F6-4184-B51D-2FC6EDEB017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C246781-5A42-4ABE-BE6A-4D4BBE8F158D}"/>
              </a:ext>
            </a:extLst>
          </p:cNvPr>
          <p:cNvSpPr>
            <a:spLocks noGrp="1"/>
          </p:cNvSpPr>
          <p:nvPr>
            <p:ph idx="1"/>
          </p:nvPr>
        </p:nvSpPr>
        <p:spPr>
          <a:xfrm>
            <a:off x="1712392" y="1346479"/>
            <a:ext cx="6984000" cy="1077744"/>
          </a:xfrm>
        </p:spPr>
        <p:txBody>
          <a:bodyPr numCol="1" spcCol="180000"/>
          <a:lstStyle/>
          <a:p>
            <a:pPr lvl="0"/>
            <a:r>
              <a:rPr lang="fr-FR" dirty="0"/>
              <a:t>Modifier les styles du texte du masque</a:t>
            </a:r>
          </a:p>
          <a:p>
            <a:pPr lvl="1"/>
            <a:r>
              <a:rPr lang="fr-FR" dirty="0"/>
              <a:t>Deuxième niveau</a:t>
            </a:r>
          </a:p>
          <a:p>
            <a:pPr lvl="2"/>
            <a:r>
              <a:rPr lang="fr-FR" dirty="0"/>
              <a:t>Troisième niveau</a:t>
            </a:r>
          </a:p>
        </p:txBody>
      </p:sp>
      <p:sp>
        <p:nvSpPr>
          <p:cNvPr id="5" name="Espace réservé du pied de page 4">
            <a:extLst>
              <a:ext uri="{FF2B5EF4-FFF2-40B4-BE49-F238E27FC236}">
                <a16:creationId xmlns:a16="http://schemas.microsoft.com/office/drawing/2014/main" id="{3DD82F25-DD09-4ABC-9C2E-FBA99CEDF9CE}"/>
              </a:ext>
            </a:extLst>
          </p:cNvPr>
          <p:cNvSpPr>
            <a:spLocks noGrp="1"/>
          </p:cNvSpPr>
          <p:nvPr>
            <p:ph type="ftr" sz="quarter" idx="11"/>
          </p:nvPr>
        </p:nvSpPr>
        <p:spPr>
          <a:xfrm>
            <a:off x="2445977" y="6406992"/>
            <a:ext cx="4091914" cy="360000"/>
          </a:xfrm>
        </p:spPr>
        <p:txBody>
          <a:bodyPr/>
          <a:lstStyle>
            <a:lvl1pPr>
              <a:defRPr sz="1000"/>
            </a:lvl1pPr>
          </a:lstStyle>
          <a:p>
            <a:endParaRPr lang="fr-FR" dirty="0"/>
          </a:p>
        </p:txBody>
      </p:sp>
      <p:sp>
        <p:nvSpPr>
          <p:cNvPr id="6" name="Espace réservé du numéro de diapositive 5">
            <a:extLst>
              <a:ext uri="{FF2B5EF4-FFF2-40B4-BE49-F238E27FC236}">
                <a16:creationId xmlns:a16="http://schemas.microsoft.com/office/drawing/2014/main" id="{DD444A91-2518-442A-B551-9C7B40225555}"/>
              </a:ext>
            </a:extLst>
          </p:cNvPr>
          <p:cNvSpPr>
            <a:spLocks noGrp="1"/>
          </p:cNvSpPr>
          <p:nvPr>
            <p:ph type="sldNum" sz="quarter" idx="12"/>
          </p:nvPr>
        </p:nvSpPr>
        <p:spPr/>
        <p:txBody>
          <a:bodyPr/>
          <a:lstStyle/>
          <a:p>
            <a:fld id="{CAD88D1B-CF5F-403D-AB18-4344A17FAE8C}" type="slidenum">
              <a:rPr lang="fr-FR" smtClean="0"/>
              <a:t>‹N°›</a:t>
            </a:fld>
            <a:endParaRPr lang="fr-FR"/>
          </a:p>
        </p:txBody>
      </p:sp>
      <p:sp>
        <p:nvSpPr>
          <p:cNvPr id="8" name="Espace réservé du contenu 2">
            <a:extLst>
              <a:ext uri="{FF2B5EF4-FFF2-40B4-BE49-F238E27FC236}">
                <a16:creationId xmlns:a16="http://schemas.microsoft.com/office/drawing/2014/main" id="{9F0730F3-C289-4196-A0A5-F28ED8FA34A4}"/>
              </a:ext>
            </a:extLst>
          </p:cNvPr>
          <p:cNvSpPr>
            <a:spLocks noGrp="1"/>
          </p:cNvSpPr>
          <p:nvPr>
            <p:ph idx="14"/>
          </p:nvPr>
        </p:nvSpPr>
        <p:spPr>
          <a:xfrm>
            <a:off x="1712392" y="2456121"/>
            <a:ext cx="6984000" cy="3709729"/>
          </a:xfrm>
        </p:spPr>
        <p:txBody>
          <a:bodyPr numCol="2" spcCol="18000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8">
            <a:extLst>
              <a:ext uri="{FF2B5EF4-FFF2-40B4-BE49-F238E27FC236}">
                <a16:creationId xmlns:a16="http://schemas.microsoft.com/office/drawing/2014/main" id="{0187520E-7520-45CF-8268-D27A5ACC38D9}"/>
              </a:ext>
            </a:extLst>
          </p:cNvPr>
          <p:cNvSpPr>
            <a:spLocks noGrp="1"/>
          </p:cNvSpPr>
          <p:nvPr>
            <p:ph type="body" sz="quarter" idx="13" hasCustomPrompt="1"/>
          </p:nvPr>
        </p:nvSpPr>
        <p:spPr>
          <a:xfrm>
            <a:off x="253732" y="265524"/>
            <a:ext cx="1260000" cy="954768"/>
          </a:xfrm>
        </p:spPr>
        <p:txBody>
          <a:bodyPr lIns="0" tIns="0" rIns="0" bIns="0" anchor="ctr"/>
          <a:lstStyle>
            <a:lvl1pPr marL="0" indent="0" algn="l">
              <a:buFont typeface="Arial" panose="020B0604020202020204" pitchFamily="34" charset="0"/>
              <a:buNone/>
              <a:defRPr sz="8000" b="1">
                <a:solidFill>
                  <a:schemeClr val="accent1"/>
                </a:solidFill>
              </a:defRPr>
            </a:lvl1pPr>
          </a:lstStyle>
          <a:p>
            <a:pPr lvl="0"/>
            <a:r>
              <a:rPr lang="fr-FR" dirty="0"/>
              <a:t>N</a:t>
            </a:r>
          </a:p>
        </p:txBody>
      </p:sp>
    </p:spTree>
    <p:extLst>
      <p:ext uri="{BB962C8B-B14F-4D97-AF65-F5344CB8AC3E}">
        <p14:creationId xmlns:p14="http://schemas.microsoft.com/office/powerpoint/2010/main" val="19971965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5C198E-05F6-4184-B51D-2FC6EDEB0174}"/>
              </a:ext>
            </a:extLst>
          </p:cNvPr>
          <p:cNvSpPr>
            <a:spLocks noGrp="1"/>
          </p:cNvSpPr>
          <p:nvPr>
            <p:ph type="title"/>
          </p:nvPr>
        </p:nvSpPr>
        <p:spPr>
          <a:xfrm>
            <a:off x="1712392" y="435462"/>
            <a:ext cx="6984000" cy="704549"/>
          </a:xfrm>
        </p:spPr>
        <p:txBody>
          <a:bodyPr/>
          <a:lstStyle/>
          <a:p>
            <a:r>
              <a:rPr lang="fr-FR"/>
              <a:t>Modifiez le style du titre</a:t>
            </a:r>
          </a:p>
        </p:txBody>
      </p:sp>
      <p:sp>
        <p:nvSpPr>
          <p:cNvPr id="4" name="Espace réservé de la date 3">
            <a:extLst>
              <a:ext uri="{FF2B5EF4-FFF2-40B4-BE49-F238E27FC236}">
                <a16:creationId xmlns:a16="http://schemas.microsoft.com/office/drawing/2014/main" id="{1A29BF95-0CC7-42FE-8A26-2DDDF2289ABF}"/>
              </a:ext>
            </a:extLst>
          </p:cNvPr>
          <p:cNvSpPr>
            <a:spLocks noGrp="1"/>
          </p:cNvSpPr>
          <p:nvPr>
            <p:ph type="dt" sz="half" idx="10"/>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DD444A91-2518-442A-B551-9C7B40225555}"/>
              </a:ext>
            </a:extLst>
          </p:cNvPr>
          <p:cNvSpPr>
            <a:spLocks noGrp="1"/>
          </p:cNvSpPr>
          <p:nvPr>
            <p:ph type="sldNum" sz="quarter" idx="12"/>
          </p:nvPr>
        </p:nvSpPr>
        <p:spPr/>
        <p:txBody>
          <a:bodyPr/>
          <a:lstStyle/>
          <a:p>
            <a:fld id="{CAD88D1B-CF5F-403D-AB18-4344A17FAE8C}" type="slidenum">
              <a:rPr lang="fr-FR" smtClean="0"/>
              <a:t>‹N°›</a:t>
            </a:fld>
            <a:endParaRPr lang="fr-FR"/>
          </a:p>
        </p:txBody>
      </p:sp>
      <p:sp>
        <p:nvSpPr>
          <p:cNvPr id="8" name="Espace réservé du texte 8">
            <a:extLst>
              <a:ext uri="{FF2B5EF4-FFF2-40B4-BE49-F238E27FC236}">
                <a16:creationId xmlns:a16="http://schemas.microsoft.com/office/drawing/2014/main" id="{42BDE1BD-2B9D-4B3C-92DC-54E23114DAF6}"/>
              </a:ext>
            </a:extLst>
          </p:cNvPr>
          <p:cNvSpPr>
            <a:spLocks noGrp="1"/>
          </p:cNvSpPr>
          <p:nvPr>
            <p:ph type="body" sz="quarter" idx="13" hasCustomPrompt="1"/>
          </p:nvPr>
        </p:nvSpPr>
        <p:spPr>
          <a:xfrm>
            <a:off x="253732" y="265524"/>
            <a:ext cx="1260000" cy="954768"/>
          </a:xfrm>
        </p:spPr>
        <p:txBody>
          <a:bodyPr lIns="0" tIns="0" rIns="0" bIns="0" anchor="ctr"/>
          <a:lstStyle>
            <a:lvl1pPr marL="0" indent="0" algn="l">
              <a:buFont typeface="Arial" panose="020B0604020202020204" pitchFamily="34" charset="0"/>
              <a:buNone/>
              <a:defRPr sz="8000" b="1">
                <a:solidFill>
                  <a:schemeClr val="accent1"/>
                </a:solidFill>
              </a:defRPr>
            </a:lvl1pPr>
          </a:lstStyle>
          <a:p>
            <a:pPr lvl="0"/>
            <a:r>
              <a:rPr lang="fr-FR" dirty="0"/>
              <a:t>N</a:t>
            </a:r>
          </a:p>
        </p:txBody>
      </p:sp>
    </p:spTree>
    <p:extLst>
      <p:ext uri="{BB962C8B-B14F-4D97-AF65-F5344CB8AC3E}">
        <p14:creationId xmlns:p14="http://schemas.microsoft.com/office/powerpoint/2010/main" val="110619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0DAB040-28DA-4E8B-A209-A2DB669CB957}"/>
              </a:ext>
            </a:extLst>
          </p:cNvPr>
          <p:cNvSpPr>
            <a:spLocks noGrp="1"/>
          </p:cNvSpPr>
          <p:nvPr>
            <p:ph type="title"/>
          </p:nvPr>
        </p:nvSpPr>
        <p:spPr>
          <a:xfrm>
            <a:off x="1712392" y="435462"/>
            <a:ext cx="6984000" cy="704549"/>
          </a:xfrm>
          <a:prstGeom prst="rect">
            <a:avLst/>
          </a:prstGeom>
        </p:spPr>
        <p:txBody>
          <a:bodyPr vert="horz" lIns="91440" tIns="36000" rIns="91440" bIns="36000" rtlCol="0" anchor="ctr">
            <a:noAutofit/>
          </a:bodyPr>
          <a:lstStyle/>
          <a:p>
            <a:r>
              <a:rPr lang="fr-FR" dirty="0"/>
              <a:t>Titre de la partie</a:t>
            </a:r>
            <a:br>
              <a:rPr lang="fr-FR" dirty="0"/>
            </a:br>
            <a:r>
              <a:rPr lang="fr-FR" dirty="0"/>
              <a:t>sur 2 lignes</a:t>
            </a:r>
          </a:p>
        </p:txBody>
      </p:sp>
      <p:sp>
        <p:nvSpPr>
          <p:cNvPr id="3" name="Espace réservé du texte 2">
            <a:extLst>
              <a:ext uri="{FF2B5EF4-FFF2-40B4-BE49-F238E27FC236}">
                <a16:creationId xmlns:a16="http://schemas.microsoft.com/office/drawing/2014/main" id="{14A5F03B-8EFD-4EEA-A4DB-23F2766C7313}"/>
              </a:ext>
            </a:extLst>
          </p:cNvPr>
          <p:cNvSpPr>
            <a:spLocks noGrp="1"/>
          </p:cNvSpPr>
          <p:nvPr>
            <p:ph type="body" idx="1"/>
          </p:nvPr>
        </p:nvSpPr>
        <p:spPr>
          <a:xfrm>
            <a:off x="1712392" y="1825625"/>
            <a:ext cx="6984000" cy="4351338"/>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76D138BB-6B04-4098-B3AF-5FA33B069DA6}"/>
              </a:ext>
            </a:extLst>
          </p:cNvPr>
          <p:cNvSpPr>
            <a:spLocks noGrp="1"/>
          </p:cNvSpPr>
          <p:nvPr>
            <p:ph type="dt" sz="half" idx="2"/>
          </p:nvPr>
        </p:nvSpPr>
        <p:spPr>
          <a:xfrm>
            <a:off x="1552603" y="6406992"/>
            <a:ext cx="1042374" cy="360000"/>
          </a:xfrm>
          <a:prstGeom prst="rect">
            <a:avLst/>
          </a:prstGeom>
        </p:spPr>
        <p:txBody>
          <a:bodyPr vert="horz" lIns="91440" tIns="45720" rIns="91440" bIns="45720" rtlCol="0" anchor="ctr">
            <a:noAutofit/>
          </a:bodyPr>
          <a:lstStyle>
            <a:lvl1pPr algn="r">
              <a:lnSpc>
                <a:spcPct val="100000"/>
              </a:lnSpc>
              <a:spcBef>
                <a:spcPts val="0"/>
              </a:spcBef>
              <a:defRPr sz="1000" b="0">
                <a:solidFill>
                  <a:schemeClr val="tx1"/>
                </a:solidFill>
              </a:defRPr>
            </a:lvl1pPr>
          </a:lstStyle>
          <a:p>
            <a:endParaRPr lang="fr-FR" dirty="0"/>
          </a:p>
        </p:txBody>
      </p:sp>
      <p:sp>
        <p:nvSpPr>
          <p:cNvPr id="5" name="Espace réservé du pied de page 4">
            <a:extLst>
              <a:ext uri="{FF2B5EF4-FFF2-40B4-BE49-F238E27FC236}">
                <a16:creationId xmlns:a16="http://schemas.microsoft.com/office/drawing/2014/main" id="{20AA609A-D00B-4874-90DA-BA90667C1D65}"/>
              </a:ext>
            </a:extLst>
          </p:cNvPr>
          <p:cNvSpPr>
            <a:spLocks noGrp="1"/>
          </p:cNvSpPr>
          <p:nvPr>
            <p:ph type="ftr" sz="quarter" idx="3"/>
          </p:nvPr>
        </p:nvSpPr>
        <p:spPr>
          <a:xfrm>
            <a:off x="2525144" y="6406992"/>
            <a:ext cx="4091914" cy="360000"/>
          </a:xfrm>
          <a:prstGeom prst="rect">
            <a:avLst/>
          </a:prstGeom>
        </p:spPr>
        <p:txBody>
          <a:bodyPr vert="horz" lIns="91440" tIns="45720" rIns="91440" bIns="45720" rtlCol="0" anchor="ctr">
            <a:noAutofit/>
          </a:bodyPr>
          <a:lstStyle>
            <a:lvl1pPr algn="l">
              <a:lnSpc>
                <a:spcPct val="100000"/>
              </a:lnSpc>
              <a:spcBef>
                <a:spcPts val="0"/>
              </a:spcBef>
              <a:defRPr sz="1000">
                <a:solidFill>
                  <a:schemeClr val="tx1"/>
                </a:solidFill>
              </a:defRPr>
            </a:lvl1pPr>
          </a:lstStyle>
          <a:p>
            <a:endParaRPr lang="fr-FR" dirty="0"/>
          </a:p>
        </p:txBody>
      </p:sp>
      <p:sp>
        <p:nvSpPr>
          <p:cNvPr id="6" name="Espace réservé du numéro de diapositive 5">
            <a:extLst>
              <a:ext uri="{FF2B5EF4-FFF2-40B4-BE49-F238E27FC236}">
                <a16:creationId xmlns:a16="http://schemas.microsoft.com/office/drawing/2014/main" id="{BECF6CDA-08E9-48AC-8993-CA2275E74B60}"/>
              </a:ext>
            </a:extLst>
          </p:cNvPr>
          <p:cNvSpPr>
            <a:spLocks noGrp="1"/>
          </p:cNvSpPr>
          <p:nvPr>
            <p:ph type="sldNum" sz="quarter" idx="4"/>
          </p:nvPr>
        </p:nvSpPr>
        <p:spPr>
          <a:xfrm>
            <a:off x="6808824" y="6406992"/>
            <a:ext cx="2057400" cy="360000"/>
          </a:xfrm>
          <a:prstGeom prst="rect">
            <a:avLst/>
          </a:prstGeom>
        </p:spPr>
        <p:txBody>
          <a:bodyPr vert="horz" lIns="91440" tIns="45720" rIns="91440" bIns="45720" rtlCol="0" anchor="ctr">
            <a:noAutofit/>
          </a:bodyPr>
          <a:lstStyle>
            <a:lvl1pPr algn="r">
              <a:lnSpc>
                <a:spcPct val="100000"/>
              </a:lnSpc>
              <a:spcBef>
                <a:spcPts val="0"/>
              </a:spcBef>
              <a:defRPr sz="1000">
                <a:solidFill>
                  <a:schemeClr val="tx1"/>
                </a:solidFill>
              </a:defRPr>
            </a:lvl1pPr>
          </a:lstStyle>
          <a:p>
            <a:fld id="{CAD88D1B-CF5F-403D-AB18-4344A17FAE8C}" type="slidenum">
              <a:rPr lang="fr-FR" smtClean="0"/>
              <a:pPr/>
              <a:t>‹N°›</a:t>
            </a:fld>
            <a:endParaRPr lang="fr-FR" dirty="0"/>
          </a:p>
        </p:txBody>
      </p:sp>
      <p:cxnSp>
        <p:nvCxnSpPr>
          <p:cNvPr id="13" name="Connecteur droit 12">
            <a:extLst>
              <a:ext uri="{FF2B5EF4-FFF2-40B4-BE49-F238E27FC236}">
                <a16:creationId xmlns:a16="http://schemas.microsoft.com/office/drawing/2014/main" id="{4D2F420D-5608-4111-BB6A-EFDEAC07E543}"/>
              </a:ext>
            </a:extLst>
          </p:cNvPr>
          <p:cNvCxnSpPr/>
          <p:nvPr userDrawn="1"/>
        </p:nvCxnSpPr>
        <p:spPr>
          <a:xfrm>
            <a:off x="333912" y="6311043"/>
            <a:ext cx="8460000" cy="0"/>
          </a:xfrm>
          <a:prstGeom prst="line">
            <a:avLst/>
          </a:prstGeom>
          <a:ln w="22225"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4AF684F4-869D-4CB5-A576-A2A5095AA19E}"/>
              </a:ext>
            </a:extLst>
          </p:cNvPr>
          <p:cNvCxnSpPr>
            <a:cxnSpLocks/>
          </p:cNvCxnSpPr>
          <p:nvPr userDrawn="1"/>
        </p:nvCxnSpPr>
        <p:spPr>
          <a:xfrm>
            <a:off x="2556918" y="6538490"/>
            <a:ext cx="0" cy="80278"/>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Groupe 9">
            <a:extLst>
              <a:ext uri="{FF2B5EF4-FFF2-40B4-BE49-F238E27FC236}">
                <a16:creationId xmlns:a16="http://schemas.microsoft.com/office/drawing/2014/main" id="{FE5FC442-AAFC-4975-8D02-12FBB07F8988}"/>
              </a:ext>
            </a:extLst>
          </p:cNvPr>
          <p:cNvGrpSpPr/>
          <p:nvPr userDrawn="1"/>
        </p:nvGrpSpPr>
        <p:grpSpPr>
          <a:xfrm>
            <a:off x="361236" y="6495689"/>
            <a:ext cx="775461" cy="169347"/>
            <a:chOff x="-285750" y="5594350"/>
            <a:chExt cx="3076265" cy="671803"/>
          </a:xfrm>
        </p:grpSpPr>
        <p:sp>
          <p:nvSpPr>
            <p:cNvPr id="11" name="Forme libre : forme 10">
              <a:extLst>
                <a:ext uri="{FF2B5EF4-FFF2-40B4-BE49-F238E27FC236}">
                  <a16:creationId xmlns:a16="http://schemas.microsoft.com/office/drawing/2014/main" id="{1E148B49-F899-447C-B0C9-8C126A03A3BD}"/>
                </a:ext>
              </a:extLst>
            </p:cNvPr>
            <p:cNvSpPr/>
            <p:nvPr/>
          </p:nvSpPr>
          <p:spPr>
            <a:xfrm>
              <a:off x="1326479" y="5751156"/>
              <a:ext cx="290305" cy="365237"/>
            </a:xfrm>
            <a:custGeom>
              <a:avLst/>
              <a:gdLst>
                <a:gd name="connsiteX0" fmla="*/ 166275 w 290305"/>
                <a:gd name="connsiteY0" fmla="*/ 0 h 365237"/>
                <a:gd name="connsiteX1" fmla="*/ 221717 w 290305"/>
                <a:gd name="connsiteY1" fmla="*/ 10715 h 365237"/>
                <a:gd name="connsiteX2" fmla="*/ 262179 w 290305"/>
                <a:gd name="connsiteY2" fmla="*/ 41307 h 365237"/>
                <a:gd name="connsiteX3" fmla="*/ 285443 w 290305"/>
                <a:gd name="connsiteY3" fmla="*/ 89410 h 365237"/>
                <a:gd name="connsiteX4" fmla="*/ 290305 w 290305"/>
                <a:gd name="connsiteY4" fmla="*/ 131577 h 365237"/>
                <a:gd name="connsiteX5" fmla="*/ 290305 w 290305"/>
                <a:gd name="connsiteY5" fmla="*/ 150937 h 365237"/>
                <a:gd name="connsiteX6" fmla="*/ 287511 w 290305"/>
                <a:gd name="connsiteY6" fmla="*/ 170539 h 365237"/>
                <a:gd name="connsiteX7" fmla="*/ 284722 w 290305"/>
                <a:gd name="connsiteY7" fmla="*/ 187151 h 365237"/>
                <a:gd name="connsiteX8" fmla="*/ 283251 w 290305"/>
                <a:gd name="connsiteY8" fmla="*/ 195922 h 365237"/>
                <a:gd name="connsiteX9" fmla="*/ 213123 w 290305"/>
                <a:gd name="connsiteY9" fmla="*/ 131577 h 365237"/>
                <a:gd name="connsiteX10" fmla="*/ 213123 w 290305"/>
                <a:gd name="connsiteY10" fmla="*/ 113789 h 365237"/>
                <a:gd name="connsiteX11" fmla="*/ 208273 w 290305"/>
                <a:gd name="connsiteY11" fmla="*/ 72478 h 365237"/>
                <a:gd name="connsiteX12" fmla="*/ 163528 w 290305"/>
                <a:gd name="connsiteY12" fmla="*/ 72478 h 365237"/>
                <a:gd name="connsiteX13" fmla="*/ 115765 w 290305"/>
                <a:gd name="connsiteY13" fmla="*/ 88769 h 365237"/>
                <a:gd name="connsiteX14" fmla="*/ 85505 w 290305"/>
                <a:gd name="connsiteY14" fmla="*/ 132141 h 365237"/>
                <a:gd name="connsiteX15" fmla="*/ 82132 w 290305"/>
                <a:gd name="connsiteY15" fmla="*/ 143926 h 365237"/>
                <a:gd name="connsiteX16" fmla="*/ 82132 w 290305"/>
                <a:gd name="connsiteY16" fmla="*/ 143926 h 365237"/>
                <a:gd name="connsiteX17" fmla="*/ 213123 w 290305"/>
                <a:gd name="connsiteY17" fmla="*/ 133585 h 365237"/>
                <a:gd name="connsiteX18" fmla="*/ 213123 w 290305"/>
                <a:gd name="connsiteY18" fmla="*/ 131578 h 365237"/>
                <a:gd name="connsiteX19" fmla="*/ 283247 w 290305"/>
                <a:gd name="connsiteY19" fmla="*/ 195922 h 365237"/>
                <a:gd name="connsiteX20" fmla="*/ 78555 w 290305"/>
                <a:gd name="connsiteY20" fmla="*/ 206653 h 365237"/>
                <a:gd name="connsiteX21" fmla="*/ 96637 w 290305"/>
                <a:gd name="connsiteY21" fmla="*/ 260779 h 365237"/>
                <a:gd name="connsiteX22" fmla="*/ 137701 w 290305"/>
                <a:gd name="connsiteY22" fmla="*/ 288658 h 365237"/>
                <a:gd name="connsiteX23" fmla="*/ 165588 w 290305"/>
                <a:gd name="connsiteY23" fmla="*/ 292119 h 365237"/>
                <a:gd name="connsiteX24" fmla="*/ 193421 w 290305"/>
                <a:gd name="connsiteY24" fmla="*/ 292119 h 365237"/>
                <a:gd name="connsiteX25" fmla="*/ 225521 w 290305"/>
                <a:gd name="connsiteY25" fmla="*/ 278054 h 365237"/>
                <a:gd name="connsiteX26" fmla="*/ 244977 w 290305"/>
                <a:gd name="connsiteY26" fmla="*/ 264186 h 365237"/>
                <a:gd name="connsiteX27" fmla="*/ 255021 w 290305"/>
                <a:gd name="connsiteY27" fmla="*/ 256982 h 365237"/>
                <a:gd name="connsiteX28" fmla="*/ 282661 w 290305"/>
                <a:gd name="connsiteY28" fmla="*/ 326129 h 365237"/>
                <a:gd name="connsiteX29" fmla="*/ 240366 w 290305"/>
                <a:gd name="connsiteY29" fmla="*/ 349899 h 365237"/>
                <a:gd name="connsiteX30" fmla="*/ 191202 w 290305"/>
                <a:gd name="connsiteY30" fmla="*/ 363262 h 365237"/>
                <a:gd name="connsiteX31" fmla="*/ 164901 w 290305"/>
                <a:gd name="connsiteY31" fmla="*/ 365237 h 365237"/>
                <a:gd name="connsiteX32" fmla="*/ 106820 w 290305"/>
                <a:gd name="connsiteY32" fmla="*/ 357257 h 365237"/>
                <a:gd name="connsiteX33" fmla="*/ 60265 w 290305"/>
                <a:gd name="connsiteY33" fmla="*/ 334047 h 365237"/>
                <a:gd name="connsiteX34" fmla="*/ 26274 w 290305"/>
                <a:gd name="connsiteY34" fmla="*/ 296703 h 365237"/>
                <a:gd name="connsiteX35" fmla="*/ 5877 w 290305"/>
                <a:gd name="connsiteY35" fmla="*/ 246308 h 365237"/>
                <a:gd name="connsiteX36" fmla="*/ 0 w 290305"/>
                <a:gd name="connsiteY36" fmla="*/ 192148 h 365237"/>
                <a:gd name="connsiteX37" fmla="*/ 7629 w 290305"/>
                <a:gd name="connsiteY37" fmla="*/ 132180 h 365237"/>
                <a:gd name="connsiteX38" fmla="*/ 29141 w 290305"/>
                <a:gd name="connsiteY38" fmla="*/ 80616 h 365237"/>
                <a:gd name="connsiteX39" fmla="*/ 62461 w 290305"/>
                <a:gd name="connsiteY39" fmla="*/ 39852 h 365237"/>
                <a:gd name="connsiteX40" fmla="*/ 105504 w 290305"/>
                <a:gd name="connsiteY40" fmla="*/ 12282 h 365237"/>
                <a:gd name="connsiteX41" fmla="*/ 156208 w 290305"/>
                <a:gd name="connsiteY41" fmla="*/ 312 h 36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0305" h="365237">
                  <a:moveTo>
                    <a:pt x="166275" y="0"/>
                  </a:moveTo>
                  <a:lnTo>
                    <a:pt x="221717" y="10715"/>
                  </a:lnTo>
                  <a:lnTo>
                    <a:pt x="262179" y="41307"/>
                  </a:lnTo>
                  <a:lnTo>
                    <a:pt x="285443" y="89410"/>
                  </a:lnTo>
                  <a:lnTo>
                    <a:pt x="290305" y="131577"/>
                  </a:lnTo>
                  <a:lnTo>
                    <a:pt x="290305" y="150937"/>
                  </a:lnTo>
                  <a:lnTo>
                    <a:pt x="287511" y="170539"/>
                  </a:lnTo>
                  <a:lnTo>
                    <a:pt x="284722" y="187151"/>
                  </a:lnTo>
                  <a:lnTo>
                    <a:pt x="283251" y="195922"/>
                  </a:lnTo>
                  <a:lnTo>
                    <a:pt x="213123" y="131577"/>
                  </a:lnTo>
                  <a:lnTo>
                    <a:pt x="213123" y="113789"/>
                  </a:lnTo>
                  <a:lnTo>
                    <a:pt x="208273" y="72478"/>
                  </a:lnTo>
                  <a:lnTo>
                    <a:pt x="163528" y="72478"/>
                  </a:lnTo>
                  <a:lnTo>
                    <a:pt x="115765" y="88769"/>
                  </a:lnTo>
                  <a:lnTo>
                    <a:pt x="85505" y="132141"/>
                  </a:lnTo>
                  <a:lnTo>
                    <a:pt x="82132" y="143926"/>
                  </a:lnTo>
                  <a:lnTo>
                    <a:pt x="82132" y="143926"/>
                  </a:lnTo>
                  <a:lnTo>
                    <a:pt x="213123" y="133585"/>
                  </a:lnTo>
                  <a:lnTo>
                    <a:pt x="213123" y="131578"/>
                  </a:lnTo>
                  <a:lnTo>
                    <a:pt x="283247" y="195922"/>
                  </a:lnTo>
                  <a:lnTo>
                    <a:pt x="78555" y="206653"/>
                  </a:lnTo>
                  <a:lnTo>
                    <a:pt x="96637" y="260779"/>
                  </a:lnTo>
                  <a:lnTo>
                    <a:pt x="137701" y="288658"/>
                  </a:lnTo>
                  <a:lnTo>
                    <a:pt x="165588" y="292119"/>
                  </a:lnTo>
                  <a:lnTo>
                    <a:pt x="193421" y="292119"/>
                  </a:lnTo>
                  <a:lnTo>
                    <a:pt x="225521" y="278054"/>
                  </a:lnTo>
                  <a:lnTo>
                    <a:pt x="244977" y="264186"/>
                  </a:lnTo>
                  <a:lnTo>
                    <a:pt x="255021" y="256982"/>
                  </a:lnTo>
                  <a:lnTo>
                    <a:pt x="282661" y="326129"/>
                  </a:lnTo>
                  <a:lnTo>
                    <a:pt x="240366" y="349899"/>
                  </a:lnTo>
                  <a:lnTo>
                    <a:pt x="191202" y="363262"/>
                  </a:lnTo>
                  <a:lnTo>
                    <a:pt x="164901" y="365237"/>
                  </a:lnTo>
                  <a:lnTo>
                    <a:pt x="106820" y="357257"/>
                  </a:lnTo>
                  <a:lnTo>
                    <a:pt x="60265" y="334047"/>
                  </a:lnTo>
                  <a:lnTo>
                    <a:pt x="26274" y="296703"/>
                  </a:lnTo>
                  <a:lnTo>
                    <a:pt x="5877" y="246308"/>
                  </a:lnTo>
                  <a:lnTo>
                    <a:pt x="0" y="192148"/>
                  </a:lnTo>
                  <a:lnTo>
                    <a:pt x="7629" y="132180"/>
                  </a:lnTo>
                  <a:lnTo>
                    <a:pt x="29141" y="80616"/>
                  </a:lnTo>
                  <a:lnTo>
                    <a:pt x="62461" y="39852"/>
                  </a:lnTo>
                  <a:lnTo>
                    <a:pt x="105504" y="12282"/>
                  </a:lnTo>
                  <a:lnTo>
                    <a:pt x="156208" y="312"/>
                  </a:lnTo>
                  <a:close/>
                </a:path>
              </a:pathLst>
            </a:custGeom>
            <a:solidFill>
              <a:schemeClr val="tx2"/>
            </a:solidFill>
          </p:spPr>
          <p:txBody>
            <a:bodyPr wrap="square" lIns="0" tIns="0" rIns="0" bIns="0" rtlCol="0">
              <a:noAutofit/>
            </a:bodyPr>
            <a:lstStyle/>
            <a:p>
              <a:endParaRPr/>
            </a:p>
          </p:txBody>
        </p:sp>
        <p:sp>
          <p:nvSpPr>
            <p:cNvPr id="12" name="object 14">
              <a:extLst>
                <a:ext uri="{FF2B5EF4-FFF2-40B4-BE49-F238E27FC236}">
                  <a16:creationId xmlns:a16="http://schemas.microsoft.com/office/drawing/2014/main" id="{87EBD976-5EE7-4C30-92BA-107C6E4A26F2}"/>
                </a:ext>
              </a:extLst>
            </p:cNvPr>
            <p:cNvSpPr/>
            <p:nvPr/>
          </p:nvSpPr>
          <p:spPr>
            <a:xfrm>
              <a:off x="1659423" y="5595268"/>
              <a:ext cx="242087" cy="514310"/>
            </a:xfrm>
            <a:custGeom>
              <a:avLst/>
              <a:gdLst/>
              <a:ahLst/>
              <a:cxnLst/>
              <a:rect l="l" t="t" r="r" b="b"/>
              <a:pathLst>
                <a:path w="62737" h="133286">
                  <a:moveTo>
                    <a:pt x="16748" y="16492"/>
                  </a:moveTo>
                  <a:lnTo>
                    <a:pt x="12699" y="28063"/>
                  </a:lnTo>
                  <a:lnTo>
                    <a:pt x="11480" y="42163"/>
                  </a:lnTo>
                  <a:lnTo>
                    <a:pt x="0" y="42163"/>
                  </a:lnTo>
                  <a:lnTo>
                    <a:pt x="0" y="60413"/>
                  </a:lnTo>
                  <a:lnTo>
                    <a:pt x="11468" y="60413"/>
                  </a:lnTo>
                  <a:lnTo>
                    <a:pt x="11468" y="133286"/>
                  </a:lnTo>
                  <a:lnTo>
                    <a:pt x="31292" y="133286"/>
                  </a:lnTo>
                  <a:lnTo>
                    <a:pt x="31292" y="60413"/>
                  </a:lnTo>
                  <a:lnTo>
                    <a:pt x="53352" y="60413"/>
                  </a:lnTo>
                  <a:lnTo>
                    <a:pt x="53352" y="42163"/>
                  </a:lnTo>
                  <a:lnTo>
                    <a:pt x="31305" y="42163"/>
                  </a:lnTo>
                  <a:lnTo>
                    <a:pt x="31407" y="34455"/>
                  </a:lnTo>
                  <a:lnTo>
                    <a:pt x="31991" y="28193"/>
                  </a:lnTo>
                  <a:lnTo>
                    <a:pt x="35280" y="23850"/>
                  </a:lnTo>
                  <a:lnTo>
                    <a:pt x="38099" y="20243"/>
                  </a:lnTo>
                  <a:lnTo>
                    <a:pt x="42036" y="18414"/>
                  </a:lnTo>
                  <a:lnTo>
                    <a:pt x="49720" y="18414"/>
                  </a:lnTo>
                  <a:lnTo>
                    <a:pt x="53339" y="19100"/>
                  </a:lnTo>
                  <a:lnTo>
                    <a:pt x="55524" y="19723"/>
                  </a:lnTo>
                  <a:lnTo>
                    <a:pt x="58394" y="20535"/>
                  </a:lnTo>
                  <a:lnTo>
                    <a:pt x="62737" y="2641"/>
                  </a:lnTo>
                  <a:lnTo>
                    <a:pt x="60121" y="1879"/>
                  </a:lnTo>
                  <a:lnTo>
                    <a:pt x="57175" y="1003"/>
                  </a:lnTo>
                  <a:lnTo>
                    <a:pt x="51815" y="0"/>
                  </a:lnTo>
                  <a:lnTo>
                    <a:pt x="44091" y="61"/>
                  </a:lnTo>
                  <a:lnTo>
                    <a:pt x="31432" y="3047"/>
                  </a:lnTo>
                  <a:lnTo>
                    <a:pt x="21056" y="10617"/>
                  </a:lnTo>
                  <a:lnTo>
                    <a:pt x="16748" y="16492"/>
                  </a:lnTo>
                  <a:close/>
                </a:path>
              </a:pathLst>
            </a:custGeom>
            <a:solidFill>
              <a:schemeClr val="tx2"/>
            </a:solidFill>
          </p:spPr>
          <p:txBody>
            <a:bodyPr wrap="square" lIns="0" tIns="0" rIns="0" bIns="0" rtlCol="0">
              <a:noAutofit/>
            </a:bodyPr>
            <a:lstStyle/>
            <a:p>
              <a:endParaRPr/>
            </a:p>
          </p:txBody>
        </p:sp>
        <p:sp>
          <p:nvSpPr>
            <p:cNvPr id="14" name="Forme libre : forme 13">
              <a:extLst>
                <a:ext uri="{FF2B5EF4-FFF2-40B4-BE49-F238E27FC236}">
                  <a16:creationId xmlns:a16="http://schemas.microsoft.com/office/drawing/2014/main" id="{073488DD-FBF1-42E8-9F04-721824C5B32F}"/>
                </a:ext>
              </a:extLst>
            </p:cNvPr>
            <p:cNvSpPr/>
            <p:nvPr/>
          </p:nvSpPr>
          <p:spPr>
            <a:xfrm>
              <a:off x="945904" y="5751156"/>
              <a:ext cx="303243" cy="514997"/>
            </a:xfrm>
            <a:custGeom>
              <a:avLst/>
              <a:gdLst>
                <a:gd name="connsiteX0" fmla="*/ 203029 w 303243"/>
                <a:gd name="connsiteY0" fmla="*/ 71791 h 514997"/>
                <a:gd name="connsiteX1" fmla="*/ 146375 w 303243"/>
                <a:gd name="connsiteY1" fmla="*/ 82279 h 514997"/>
                <a:gd name="connsiteX2" fmla="*/ 105713 w 303243"/>
                <a:gd name="connsiteY2" fmla="*/ 112465 h 514997"/>
                <a:gd name="connsiteX3" fmla="*/ 105713 w 303243"/>
                <a:gd name="connsiteY3" fmla="*/ 112466 h 514997"/>
                <a:gd name="connsiteX4" fmla="*/ 82912 w 303243"/>
                <a:gd name="connsiteY4" fmla="*/ 160437 h 514997"/>
                <a:gd name="connsiteX5" fmla="*/ 78555 w 303243"/>
                <a:gd name="connsiteY5" fmla="*/ 200332 h 514997"/>
                <a:gd name="connsiteX6" fmla="*/ 91764 w 303243"/>
                <a:gd name="connsiteY6" fmla="*/ 261276 h 514997"/>
                <a:gd name="connsiteX7" fmla="*/ 128753 w 303243"/>
                <a:gd name="connsiteY7" fmla="*/ 290413 h 514997"/>
                <a:gd name="connsiteX8" fmla="*/ 143779 w 303243"/>
                <a:gd name="connsiteY8" fmla="*/ 292119 h 514997"/>
                <a:gd name="connsiteX9" fmla="*/ 185869 w 303243"/>
                <a:gd name="connsiteY9" fmla="*/ 276684 h 514997"/>
                <a:gd name="connsiteX10" fmla="*/ 218954 w 303243"/>
                <a:gd name="connsiteY10" fmla="*/ 233417 h 514997"/>
                <a:gd name="connsiteX11" fmla="*/ 226744 w 303243"/>
                <a:gd name="connsiteY11" fmla="*/ 214791 h 514997"/>
                <a:gd name="connsiteX12" fmla="*/ 226744 w 303243"/>
                <a:gd name="connsiteY12" fmla="*/ 72675 h 514997"/>
                <a:gd name="connsiteX13" fmla="*/ 209006 w 303243"/>
                <a:gd name="connsiteY13" fmla="*/ 71791 h 514997"/>
                <a:gd name="connsiteX14" fmla="*/ 203712 w 303243"/>
                <a:gd name="connsiteY14" fmla="*/ 0 h 514997"/>
                <a:gd name="connsiteX15" fmla="*/ 238606 w 303243"/>
                <a:gd name="connsiteY15" fmla="*/ 0 h 514997"/>
                <a:gd name="connsiteX16" fmla="*/ 258895 w 303243"/>
                <a:gd name="connsiteY16" fmla="*/ 1860 h 514997"/>
                <a:gd name="connsiteX17" fmla="*/ 294225 w 303243"/>
                <a:gd name="connsiteY17" fmla="*/ 8377 h 514997"/>
                <a:gd name="connsiteX18" fmla="*/ 303243 w 303243"/>
                <a:gd name="connsiteY18" fmla="*/ 10044 h 514997"/>
                <a:gd name="connsiteX19" fmla="*/ 303243 w 303243"/>
                <a:gd name="connsiteY19" fmla="*/ 331030 h 514997"/>
                <a:gd name="connsiteX20" fmla="*/ 296652 w 303243"/>
                <a:gd name="connsiteY20" fmla="*/ 398056 h 514997"/>
                <a:gd name="connsiteX21" fmla="*/ 277070 w 303243"/>
                <a:gd name="connsiteY21" fmla="*/ 450306 h 514997"/>
                <a:gd name="connsiteX22" fmla="*/ 244791 w 303243"/>
                <a:gd name="connsiteY22" fmla="*/ 487427 h 514997"/>
                <a:gd name="connsiteX23" fmla="*/ 200108 w 303243"/>
                <a:gd name="connsiteY23" fmla="*/ 509055 h 514997"/>
                <a:gd name="connsiteX24" fmla="*/ 151963 w 303243"/>
                <a:gd name="connsiteY24" fmla="*/ 514997 h 514997"/>
                <a:gd name="connsiteX25" fmla="*/ 101518 w 303243"/>
                <a:gd name="connsiteY25" fmla="*/ 510718 h 514997"/>
                <a:gd name="connsiteX26" fmla="*/ 53045 w 303243"/>
                <a:gd name="connsiteY26" fmla="*/ 498810 h 514997"/>
                <a:gd name="connsiteX27" fmla="*/ 29499 w 303243"/>
                <a:gd name="connsiteY27" fmla="*/ 489464 h 514997"/>
                <a:gd name="connsiteX28" fmla="*/ 20925 w 303243"/>
                <a:gd name="connsiteY28" fmla="*/ 485397 h 514997"/>
                <a:gd name="connsiteX29" fmla="*/ 42094 w 303243"/>
                <a:gd name="connsiteY29" fmla="*/ 414142 h 514997"/>
                <a:gd name="connsiteX30" fmla="*/ 53415 w 303243"/>
                <a:gd name="connsiteY30" fmla="*/ 418896 h 514997"/>
                <a:gd name="connsiteX31" fmla="*/ 105851 w 303243"/>
                <a:gd name="connsiteY31" fmla="*/ 437210 h 514997"/>
                <a:gd name="connsiteX32" fmla="*/ 149910 w 303243"/>
                <a:gd name="connsiteY32" fmla="*/ 444445 h 514997"/>
                <a:gd name="connsiteX33" fmla="*/ 157403 w 303243"/>
                <a:gd name="connsiteY33" fmla="*/ 444626 h 514997"/>
                <a:gd name="connsiteX34" fmla="*/ 186263 w 303243"/>
                <a:gd name="connsiteY34" fmla="*/ 439317 h 514997"/>
                <a:gd name="connsiteX35" fmla="*/ 218220 w 303243"/>
                <a:gd name="connsiteY35" fmla="*/ 402146 h 514997"/>
                <a:gd name="connsiteX36" fmla="*/ 229442 w 303243"/>
                <a:gd name="connsiteY36" fmla="*/ 327650 h 514997"/>
                <a:gd name="connsiteX37" fmla="*/ 229442 w 303243"/>
                <a:gd name="connsiteY37" fmla="*/ 318142 h 514997"/>
                <a:gd name="connsiteX38" fmla="*/ 189967 w 303243"/>
                <a:gd name="connsiteY38" fmla="*/ 351435 h 514997"/>
                <a:gd name="connsiteX39" fmla="*/ 142795 w 303243"/>
                <a:gd name="connsiteY39" fmla="*/ 365048 h 514997"/>
                <a:gd name="connsiteX40" fmla="*/ 142795 w 303243"/>
                <a:gd name="connsiteY40" fmla="*/ 365048 h 514997"/>
                <a:gd name="connsiteX41" fmla="*/ 136332 w 303243"/>
                <a:gd name="connsiteY41" fmla="*/ 365237 h 514997"/>
                <a:gd name="connsiteX42" fmla="*/ 83923 w 303243"/>
                <a:gd name="connsiteY42" fmla="*/ 355594 h 514997"/>
                <a:gd name="connsiteX43" fmla="*/ 42951 w 303243"/>
                <a:gd name="connsiteY43" fmla="*/ 327850 h 514997"/>
                <a:gd name="connsiteX44" fmla="*/ 14871 w 303243"/>
                <a:gd name="connsiteY44" fmla="*/ 283776 h 514997"/>
                <a:gd name="connsiteX45" fmla="*/ 1146 w 303243"/>
                <a:gd name="connsiteY45" fmla="*/ 225151 h 514997"/>
                <a:gd name="connsiteX46" fmla="*/ 0 w 303243"/>
                <a:gd name="connsiteY46" fmla="*/ 199645 h 514997"/>
                <a:gd name="connsiteX47" fmla="*/ 7312 w 303243"/>
                <a:gd name="connsiteY47" fmla="*/ 143088 h 514997"/>
                <a:gd name="connsiteX48" fmla="*/ 28180 w 303243"/>
                <a:gd name="connsiteY48" fmla="*/ 93743 h 514997"/>
                <a:gd name="connsiteX49" fmla="*/ 60975 w 303243"/>
                <a:gd name="connsiteY49" fmla="*/ 53196 h 514997"/>
                <a:gd name="connsiteX50" fmla="*/ 104077 w 303243"/>
                <a:gd name="connsiteY50" fmla="*/ 23037 h 514997"/>
                <a:gd name="connsiteX51" fmla="*/ 155868 w 303243"/>
                <a:gd name="connsiteY51" fmla="*/ 4858 h 514997"/>
                <a:gd name="connsiteX52" fmla="*/ 155868 w 303243"/>
                <a:gd name="connsiteY52" fmla="*/ 4858 h 51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03243" h="514997">
                  <a:moveTo>
                    <a:pt x="203029" y="71791"/>
                  </a:moveTo>
                  <a:lnTo>
                    <a:pt x="146375" y="82279"/>
                  </a:lnTo>
                  <a:lnTo>
                    <a:pt x="105713" y="112465"/>
                  </a:lnTo>
                  <a:lnTo>
                    <a:pt x="105713" y="112466"/>
                  </a:lnTo>
                  <a:lnTo>
                    <a:pt x="82912" y="160437"/>
                  </a:lnTo>
                  <a:lnTo>
                    <a:pt x="78555" y="200332"/>
                  </a:lnTo>
                  <a:lnTo>
                    <a:pt x="91764" y="261276"/>
                  </a:lnTo>
                  <a:lnTo>
                    <a:pt x="128753" y="290413"/>
                  </a:lnTo>
                  <a:lnTo>
                    <a:pt x="143779" y="292119"/>
                  </a:lnTo>
                  <a:lnTo>
                    <a:pt x="185869" y="276684"/>
                  </a:lnTo>
                  <a:lnTo>
                    <a:pt x="218954" y="233417"/>
                  </a:lnTo>
                  <a:lnTo>
                    <a:pt x="226744" y="214791"/>
                  </a:lnTo>
                  <a:lnTo>
                    <a:pt x="226744" y="72675"/>
                  </a:lnTo>
                  <a:lnTo>
                    <a:pt x="209006" y="71791"/>
                  </a:lnTo>
                  <a:close/>
                  <a:moveTo>
                    <a:pt x="203712" y="0"/>
                  </a:moveTo>
                  <a:lnTo>
                    <a:pt x="238606" y="0"/>
                  </a:lnTo>
                  <a:lnTo>
                    <a:pt x="258895" y="1860"/>
                  </a:lnTo>
                  <a:lnTo>
                    <a:pt x="294225" y="8377"/>
                  </a:lnTo>
                  <a:lnTo>
                    <a:pt x="303243" y="10044"/>
                  </a:lnTo>
                  <a:lnTo>
                    <a:pt x="303243" y="331030"/>
                  </a:lnTo>
                  <a:lnTo>
                    <a:pt x="296652" y="398056"/>
                  </a:lnTo>
                  <a:lnTo>
                    <a:pt x="277070" y="450306"/>
                  </a:lnTo>
                  <a:lnTo>
                    <a:pt x="244791" y="487427"/>
                  </a:lnTo>
                  <a:lnTo>
                    <a:pt x="200108" y="509055"/>
                  </a:lnTo>
                  <a:lnTo>
                    <a:pt x="151963" y="514997"/>
                  </a:lnTo>
                  <a:lnTo>
                    <a:pt x="101518" y="510718"/>
                  </a:lnTo>
                  <a:lnTo>
                    <a:pt x="53045" y="498810"/>
                  </a:lnTo>
                  <a:lnTo>
                    <a:pt x="29499" y="489464"/>
                  </a:lnTo>
                  <a:lnTo>
                    <a:pt x="20925" y="485397"/>
                  </a:lnTo>
                  <a:lnTo>
                    <a:pt x="42094" y="414142"/>
                  </a:lnTo>
                  <a:lnTo>
                    <a:pt x="53415" y="418896"/>
                  </a:lnTo>
                  <a:lnTo>
                    <a:pt x="105851" y="437210"/>
                  </a:lnTo>
                  <a:lnTo>
                    <a:pt x="149910" y="444445"/>
                  </a:lnTo>
                  <a:lnTo>
                    <a:pt x="157403" y="444626"/>
                  </a:lnTo>
                  <a:lnTo>
                    <a:pt x="186263" y="439317"/>
                  </a:lnTo>
                  <a:lnTo>
                    <a:pt x="218220" y="402146"/>
                  </a:lnTo>
                  <a:lnTo>
                    <a:pt x="229442" y="327650"/>
                  </a:lnTo>
                  <a:lnTo>
                    <a:pt x="229442" y="318142"/>
                  </a:lnTo>
                  <a:lnTo>
                    <a:pt x="189967" y="351435"/>
                  </a:lnTo>
                  <a:lnTo>
                    <a:pt x="142795" y="365048"/>
                  </a:lnTo>
                  <a:lnTo>
                    <a:pt x="142795" y="365048"/>
                  </a:lnTo>
                  <a:lnTo>
                    <a:pt x="136332" y="365237"/>
                  </a:lnTo>
                  <a:lnTo>
                    <a:pt x="83923" y="355594"/>
                  </a:lnTo>
                  <a:lnTo>
                    <a:pt x="42951" y="327850"/>
                  </a:lnTo>
                  <a:lnTo>
                    <a:pt x="14871" y="283776"/>
                  </a:lnTo>
                  <a:lnTo>
                    <a:pt x="1146" y="225151"/>
                  </a:lnTo>
                  <a:lnTo>
                    <a:pt x="0" y="199645"/>
                  </a:lnTo>
                  <a:lnTo>
                    <a:pt x="7312" y="143088"/>
                  </a:lnTo>
                  <a:lnTo>
                    <a:pt x="28180" y="93743"/>
                  </a:lnTo>
                  <a:lnTo>
                    <a:pt x="60975" y="53196"/>
                  </a:lnTo>
                  <a:lnTo>
                    <a:pt x="104077" y="23037"/>
                  </a:lnTo>
                  <a:lnTo>
                    <a:pt x="155868" y="4858"/>
                  </a:lnTo>
                  <a:lnTo>
                    <a:pt x="155868" y="4858"/>
                  </a:lnTo>
                  <a:close/>
                </a:path>
              </a:pathLst>
            </a:custGeom>
            <a:solidFill>
              <a:schemeClr val="tx2"/>
            </a:solidFill>
          </p:spPr>
          <p:txBody>
            <a:bodyPr wrap="square" lIns="0" tIns="0" rIns="0" bIns="0" rtlCol="0">
              <a:noAutofit/>
            </a:bodyPr>
            <a:lstStyle/>
            <a:p>
              <a:endParaRPr/>
            </a:p>
          </p:txBody>
        </p:sp>
        <p:sp>
          <p:nvSpPr>
            <p:cNvPr id="16" name="Forme libre : forme 15">
              <a:extLst>
                <a:ext uri="{FF2B5EF4-FFF2-40B4-BE49-F238E27FC236}">
                  <a16:creationId xmlns:a16="http://schemas.microsoft.com/office/drawing/2014/main" id="{951632E7-D412-47C8-9213-315D6CF5C265}"/>
                </a:ext>
              </a:extLst>
            </p:cNvPr>
            <p:cNvSpPr/>
            <p:nvPr/>
          </p:nvSpPr>
          <p:spPr>
            <a:xfrm>
              <a:off x="566702" y="5751839"/>
              <a:ext cx="301870" cy="364550"/>
            </a:xfrm>
            <a:custGeom>
              <a:avLst/>
              <a:gdLst>
                <a:gd name="connsiteX0" fmla="*/ 200282 w 301870"/>
                <a:gd name="connsiteY0" fmla="*/ 73115 h 364550"/>
                <a:gd name="connsiteX1" fmla="*/ 146087 w 301870"/>
                <a:gd name="connsiteY1" fmla="*/ 84633 h 364550"/>
                <a:gd name="connsiteX2" fmla="*/ 105601 w 301870"/>
                <a:gd name="connsiteY2" fmla="*/ 116625 h 364550"/>
                <a:gd name="connsiteX3" fmla="*/ 82514 w 301870"/>
                <a:gd name="connsiteY3" fmla="*/ 165233 h 364550"/>
                <a:gd name="connsiteX4" fmla="*/ 78553 w 301870"/>
                <a:gd name="connsiteY4" fmla="*/ 200319 h 364550"/>
                <a:gd name="connsiteX5" fmla="*/ 78555 w 301870"/>
                <a:gd name="connsiteY5" fmla="*/ 200332 h 364550"/>
                <a:gd name="connsiteX6" fmla="*/ 92053 w 301870"/>
                <a:gd name="connsiteY6" fmla="*/ 260408 h 364550"/>
                <a:gd name="connsiteX7" fmla="*/ 129930 w 301870"/>
                <a:gd name="connsiteY7" fmla="*/ 289526 h 364550"/>
                <a:gd name="connsiteX8" fmla="*/ 130730 w 301870"/>
                <a:gd name="connsiteY8" fmla="*/ 298055 h 364550"/>
                <a:gd name="connsiteX9" fmla="*/ 129930 w 301870"/>
                <a:gd name="connsiteY9" fmla="*/ 289526 h 364550"/>
                <a:gd name="connsiteX10" fmla="*/ 146523 w 301870"/>
                <a:gd name="connsiteY10" fmla="*/ 291432 h 364550"/>
                <a:gd name="connsiteX11" fmla="*/ 191056 w 301870"/>
                <a:gd name="connsiteY11" fmla="*/ 271984 h 364550"/>
                <a:gd name="connsiteX12" fmla="*/ 219163 w 301870"/>
                <a:gd name="connsiteY12" fmla="*/ 225927 h 364550"/>
                <a:gd name="connsiteX13" fmla="*/ 226008 w 301870"/>
                <a:gd name="connsiteY13" fmla="*/ 201312 h 364550"/>
                <a:gd name="connsiteX14" fmla="*/ 226008 w 301870"/>
                <a:gd name="connsiteY14" fmla="*/ 74438 h 364550"/>
                <a:gd name="connsiteX15" fmla="*/ 215474 w 301870"/>
                <a:gd name="connsiteY15" fmla="*/ 73261 h 364550"/>
                <a:gd name="connsiteX16" fmla="*/ 213911 w 301870"/>
                <a:gd name="connsiteY16" fmla="*/ 0 h 364550"/>
                <a:gd name="connsiteX17" fmla="*/ 235026 w 301870"/>
                <a:gd name="connsiteY17" fmla="*/ 0 h 364550"/>
                <a:gd name="connsiteX18" fmla="*/ 263499 w 301870"/>
                <a:gd name="connsiteY18" fmla="*/ 2790 h 364550"/>
                <a:gd name="connsiteX19" fmla="*/ 292655 w 301870"/>
                <a:gd name="connsiteY19" fmla="*/ 7644 h 364550"/>
                <a:gd name="connsiteX20" fmla="*/ 301870 w 301870"/>
                <a:gd name="connsiteY20" fmla="*/ 9160 h 364550"/>
                <a:gd name="connsiteX21" fmla="*/ 301870 w 301870"/>
                <a:gd name="connsiteY21" fmla="*/ 357740 h 364550"/>
                <a:gd name="connsiteX22" fmla="*/ 229438 w 301870"/>
                <a:gd name="connsiteY22" fmla="*/ 357740 h 364550"/>
                <a:gd name="connsiteX23" fmla="*/ 229438 w 301870"/>
                <a:gd name="connsiteY23" fmla="*/ 316915 h 364550"/>
                <a:gd name="connsiteX24" fmla="*/ 190400 w 301870"/>
                <a:gd name="connsiteY24" fmla="*/ 350451 h 364550"/>
                <a:gd name="connsiteX25" fmla="*/ 143092 w 301870"/>
                <a:gd name="connsiteY25" fmla="*/ 364373 h 364550"/>
                <a:gd name="connsiteX26" fmla="*/ 136968 w 301870"/>
                <a:gd name="connsiteY26" fmla="*/ 364550 h 364550"/>
                <a:gd name="connsiteX27" fmla="*/ 136968 w 301870"/>
                <a:gd name="connsiteY27" fmla="*/ 364550 h 364550"/>
                <a:gd name="connsiteX28" fmla="*/ 136968 w 301870"/>
                <a:gd name="connsiteY28" fmla="*/ 364550 h 364550"/>
                <a:gd name="connsiteX29" fmla="*/ 136965 w 301870"/>
                <a:gd name="connsiteY29" fmla="*/ 364550 h 364550"/>
                <a:gd name="connsiteX30" fmla="*/ 136965 w 301870"/>
                <a:gd name="connsiteY30" fmla="*/ 364550 h 364550"/>
                <a:gd name="connsiteX31" fmla="*/ 83938 w 301870"/>
                <a:gd name="connsiteY31" fmla="*/ 354915 h 364550"/>
                <a:gd name="connsiteX32" fmla="*/ 42596 w 301870"/>
                <a:gd name="connsiteY32" fmla="*/ 327206 h 364550"/>
                <a:gd name="connsiteX33" fmla="*/ 14435 w 301870"/>
                <a:gd name="connsiteY33" fmla="*/ 283209 h 364550"/>
                <a:gd name="connsiteX34" fmla="*/ 965 w 301870"/>
                <a:gd name="connsiteY34" fmla="*/ 224723 h 364550"/>
                <a:gd name="connsiteX35" fmla="*/ 0 w 301870"/>
                <a:gd name="connsiteY35" fmla="*/ 201705 h 364550"/>
                <a:gd name="connsiteX36" fmla="*/ 6193 w 301870"/>
                <a:gd name="connsiteY36" fmla="*/ 152897 h 364550"/>
                <a:gd name="connsiteX37" fmla="*/ 24572 w 301870"/>
                <a:gd name="connsiteY37" fmla="*/ 106106 h 364550"/>
                <a:gd name="connsiteX38" fmla="*/ 54836 w 301870"/>
                <a:gd name="connsiteY38" fmla="*/ 64378 h 364550"/>
                <a:gd name="connsiteX39" fmla="*/ 59041 w 301870"/>
                <a:gd name="connsiteY39" fmla="*/ 88482 h 364550"/>
                <a:gd name="connsiteX40" fmla="*/ 54836 w 301870"/>
                <a:gd name="connsiteY40" fmla="*/ 64374 h 364550"/>
                <a:gd name="connsiteX41" fmla="*/ 96680 w 301870"/>
                <a:gd name="connsiteY41" fmla="*/ 30754 h 364550"/>
                <a:gd name="connsiteX42" fmla="*/ 149806 w 301870"/>
                <a:gd name="connsiteY42" fmla="*/ 8277 h 36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1870" h="364550">
                  <a:moveTo>
                    <a:pt x="200282" y="73115"/>
                  </a:moveTo>
                  <a:lnTo>
                    <a:pt x="146087" y="84633"/>
                  </a:lnTo>
                  <a:lnTo>
                    <a:pt x="105601" y="116625"/>
                  </a:lnTo>
                  <a:lnTo>
                    <a:pt x="82514" y="165233"/>
                  </a:lnTo>
                  <a:lnTo>
                    <a:pt x="78553" y="200319"/>
                  </a:lnTo>
                  <a:lnTo>
                    <a:pt x="78555" y="200332"/>
                  </a:lnTo>
                  <a:lnTo>
                    <a:pt x="92053" y="260408"/>
                  </a:lnTo>
                  <a:lnTo>
                    <a:pt x="129930" y="289526"/>
                  </a:lnTo>
                  <a:lnTo>
                    <a:pt x="130730" y="298055"/>
                  </a:lnTo>
                  <a:lnTo>
                    <a:pt x="129930" y="289526"/>
                  </a:lnTo>
                  <a:lnTo>
                    <a:pt x="146523" y="291432"/>
                  </a:lnTo>
                  <a:lnTo>
                    <a:pt x="191056" y="271984"/>
                  </a:lnTo>
                  <a:lnTo>
                    <a:pt x="219163" y="225927"/>
                  </a:lnTo>
                  <a:lnTo>
                    <a:pt x="226008" y="201312"/>
                  </a:lnTo>
                  <a:lnTo>
                    <a:pt x="226008" y="74438"/>
                  </a:lnTo>
                  <a:lnTo>
                    <a:pt x="215474" y="73261"/>
                  </a:lnTo>
                  <a:close/>
                  <a:moveTo>
                    <a:pt x="213911" y="0"/>
                  </a:moveTo>
                  <a:lnTo>
                    <a:pt x="235026" y="0"/>
                  </a:lnTo>
                  <a:lnTo>
                    <a:pt x="263499" y="2790"/>
                  </a:lnTo>
                  <a:lnTo>
                    <a:pt x="292655" y="7644"/>
                  </a:lnTo>
                  <a:lnTo>
                    <a:pt x="301870" y="9160"/>
                  </a:lnTo>
                  <a:lnTo>
                    <a:pt x="301870" y="357740"/>
                  </a:lnTo>
                  <a:lnTo>
                    <a:pt x="229438" y="357740"/>
                  </a:lnTo>
                  <a:lnTo>
                    <a:pt x="229438" y="316915"/>
                  </a:lnTo>
                  <a:lnTo>
                    <a:pt x="190400" y="350451"/>
                  </a:lnTo>
                  <a:lnTo>
                    <a:pt x="143092" y="364373"/>
                  </a:lnTo>
                  <a:lnTo>
                    <a:pt x="136968" y="364550"/>
                  </a:lnTo>
                  <a:lnTo>
                    <a:pt x="136968" y="364550"/>
                  </a:lnTo>
                  <a:lnTo>
                    <a:pt x="136968" y="364550"/>
                  </a:lnTo>
                  <a:lnTo>
                    <a:pt x="136965" y="364550"/>
                  </a:lnTo>
                  <a:lnTo>
                    <a:pt x="136965" y="364550"/>
                  </a:lnTo>
                  <a:lnTo>
                    <a:pt x="83938" y="354915"/>
                  </a:lnTo>
                  <a:lnTo>
                    <a:pt x="42596" y="327206"/>
                  </a:lnTo>
                  <a:lnTo>
                    <a:pt x="14435" y="283209"/>
                  </a:lnTo>
                  <a:lnTo>
                    <a:pt x="965" y="224723"/>
                  </a:lnTo>
                  <a:lnTo>
                    <a:pt x="0" y="201705"/>
                  </a:lnTo>
                  <a:lnTo>
                    <a:pt x="6193" y="152897"/>
                  </a:lnTo>
                  <a:lnTo>
                    <a:pt x="24572" y="106106"/>
                  </a:lnTo>
                  <a:lnTo>
                    <a:pt x="54836" y="64378"/>
                  </a:lnTo>
                  <a:lnTo>
                    <a:pt x="59041" y="88482"/>
                  </a:lnTo>
                  <a:lnTo>
                    <a:pt x="54836" y="64374"/>
                  </a:lnTo>
                  <a:lnTo>
                    <a:pt x="96680" y="30754"/>
                  </a:lnTo>
                  <a:lnTo>
                    <a:pt x="149806" y="8277"/>
                  </a:lnTo>
                  <a:close/>
                </a:path>
              </a:pathLst>
            </a:custGeom>
            <a:solidFill>
              <a:schemeClr val="tx2"/>
            </a:solidFill>
          </p:spPr>
          <p:txBody>
            <a:bodyPr wrap="square" lIns="0" tIns="0" rIns="0" bIns="0" rtlCol="0">
              <a:noAutofit/>
            </a:bodyPr>
            <a:lstStyle/>
            <a:p>
              <a:endParaRPr/>
            </a:p>
          </p:txBody>
        </p:sp>
        <p:sp>
          <p:nvSpPr>
            <p:cNvPr id="17" name="object 19">
              <a:extLst>
                <a:ext uri="{FF2B5EF4-FFF2-40B4-BE49-F238E27FC236}">
                  <a16:creationId xmlns:a16="http://schemas.microsoft.com/office/drawing/2014/main" id="{242E10D8-9206-4E07-8B6F-08AA6D000072}"/>
                </a:ext>
              </a:extLst>
            </p:cNvPr>
            <p:cNvSpPr/>
            <p:nvPr/>
          </p:nvSpPr>
          <p:spPr>
            <a:xfrm>
              <a:off x="2507020" y="5602079"/>
              <a:ext cx="283495" cy="507500"/>
            </a:xfrm>
            <a:custGeom>
              <a:avLst/>
              <a:gdLst/>
              <a:ahLst/>
              <a:cxnLst/>
              <a:rect l="l" t="t" r="r" b="b"/>
              <a:pathLst>
                <a:path w="73469" h="131521">
                  <a:moveTo>
                    <a:pt x="0" y="0"/>
                  </a:moveTo>
                  <a:lnTo>
                    <a:pt x="0" y="131521"/>
                  </a:lnTo>
                  <a:lnTo>
                    <a:pt x="19837" y="131521"/>
                  </a:lnTo>
                  <a:lnTo>
                    <a:pt x="19837" y="74879"/>
                  </a:lnTo>
                  <a:lnTo>
                    <a:pt x="22066" y="70983"/>
                  </a:lnTo>
                  <a:lnTo>
                    <a:pt x="32086" y="61734"/>
                  </a:lnTo>
                  <a:lnTo>
                    <a:pt x="44678" y="57594"/>
                  </a:lnTo>
                  <a:lnTo>
                    <a:pt x="50215" y="57594"/>
                  </a:lnTo>
                  <a:lnTo>
                    <a:pt x="53632" y="59855"/>
                  </a:lnTo>
                  <a:lnTo>
                    <a:pt x="53632" y="131521"/>
                  </a:lnTo>
                  <a:lnTo>
                    <a:pt x="73469" y="131521"/>
                  </a:lnTo>
                  <a:lnTo>
                    <a:pt x="73460" y="67029"/>
                  </a:lnTo>
                  <a:lnTo>
                    <a:pt x="70427" y="51294"/>
                  </a:lnTo>
                  <a:lnTo>
                    <a:pt x="61994" y="41808"/>
                  </a:lnTo>
                  <a:lnTo>
                    <a:pt x="48209" y="38633"/>
                  </a:lnTo>
                  <a:lnTo>
                    <a:pt x="42187" y="39230"/>
                  </a:lnTo>
                  <a:lnTo>
                    <a:pt x="29773" y="43970"/>
                  </a:lnTo>
                  <a:lnTo>
                    <a:pt x="19837" y="51384"/>
                  </a:lnTo>
                  <a:lnTo>
                    <a:pt x="19837" y="0"/>
                  </a:lnTo>
                  <a:lnTo>
                    <a:pt x="0" y="0"/>
                  </a:lnTo>
                  <a:close/>
                </a:path>
              </a:pathLst>
            </a:custGeom>
            <a:solidFill>
              <a:schemeClr val="tx2"/>
            </a:solidFill>
          </p:spPr>
          <p:txBody>
            <a:bodyPr wrap="square" lIns="0" tIns="0" rIns="0" bIns="0" rtlCol="0">
              <a:noAutofit/>
            </a:bodyPr>
            <a:lstStyle/>
            <a:p>
              <a:endParaRPr/>
            </a:p>
          </p:txBody>
        </p:sp>
        <p:sp>
          <p:nvSpPr>
            <p:cNvPr id="18" name="Forme libre : forme 17">
              <a:extLst>
                <a:ext uri="{FF2B5EF4-FFF2-40B4-BE49-F238E27FC236}">
                  <a16:creationId xmlns:a16="http://schemas.microsoft.com/office/drawing/2014/main" id="{A06662FE-5CFB-40F9-BCB6-EC8CD84A98B0}"/>
                </a:ext>
              </a:extLst>
            </p:cNvPr>
            <p:cNvSpPr/>
            <p:nvPr/>
          </p:nvSpPr>
          <p:spPr>
            <a:xfrm>
              <a:off x="2118947" y="5751156"/>
              <a:ext cx="310741" cy="508187"/>
            </a:xfrm>
            <a:custGeom>
              <a:avLst/>
              <a:gdLst>
                <a:gd name="connsiteX0" fmla="*/ 177153 w 310741"/>
                <a:gd name="connsiteY0" fmla="*/ 0 h 508187"/>
                <a:gd name="connsiteX1" fmla="*/ 227868 w 310741"/>
                <a:gd name="connsiteY1" fmla="*/ 10175 h 508187"/>
                <a:gd name="connsiteX2" fmla="*/ 268214 w 310741"/>
                <a:gd name="connsiteY2" fmla="*/ 39038 h 508187"/>
                <a:gd name="connsiteX3" fmla="*/ 296178 w 310741"/>
                <a:gd name="connsiteY3" fmla="*/ 84089 h 508187"/>
                <a:gd name="connsiteX4" fmla="*/ 309761 w 310741"/>
                <a:gd name="connsiteY4" fmla="*/ 142833 h 508187"/>
                <a:gd name="connsiteX5" fmla="*/ 310741 w 310741"/>
                <a:gd name="connsiteY5" fmla="*/ 165588 h 508187"/>
                <a:gd name="connsiteX6" fmla="*/ 305069 w 310741"/>
                <a:gd name="connsiteY6" fmla="*/ 217144 h 508187"/>
                <a:gd name="connsiteX7" fmla="*/ 287743 w 310741"/>
                <a:gd name="connsiteY7" fmla="*/ 265617 h 508187"/>
                <a:gd name="connsiteX8" fmla="*/ 258301 w 310741"/>
                <a:gd name="connsiteY8" fmla="*/ 307762 h 508187"/>
                <a:gd name="connsiteX9" fmla="*/ 216288 w 310741"/>
                <a:gd name="connsiteY9" fmla="*/ 340334 h 508187"/>
                <a:gd name="connsiteX10" fmla="*/ 161240 w 310741"/>
                <a:gd name="connsiteY10" fmla="*/ 360086 h 508187"/>
                <a:gd name="connsiteX11" fmla="*/ 162804 w 310741"/>
                <a:gd name="connsiteY11" fmla="*/ 338942 h 508187"/>
                <a:gd name="connsiteX12" fmla="*/ 161240 w 310741"/>
                <a:gd name="connsiteY12" fmla="*/ 360082 h 508187"/>
                <a:gd name="connsiteX13" fmla="*/ 113840 w 310741"/>
                <a:gd name="connsiteY13" fmla="*/ 364546 h 508187"/>
                <a:gd name="connsiteX14" fmla="*/ 103942 w 310741"/>
                <a:gd name="connsiteY14" fmla="*/ 364546 h 508187"/>
                <a:gd name="connsiteX15" fmla="*/ 90564 w 310741"/>
                <a:gd name="connsiteY15" fmla="*/ 363616 h 508187"/>
                <a:gd name="connsiteX16" fmla="*/ 99385 w 310741"/>
                <a:gd name="connsiteY16" fmla="*/ 294812 h 508187"/>
                <a:gd name="connsiteX17" fmla="*/ 110460 w 310741"/>
                <a:gd name="connsiteY17" fmla="*/ 294812 h 508187"/>
                <a:gd name="connsiteX18" fmla="*/ 166831 w 310741"/>
                <a:gd name="connsiteY18" fmla="*/ 284513 h 508187"/>
                <a:gd name="connsiteX19" fmla="*/ 166831 w 310741"/>
                <a:gd name="connsiteY19" fmla="*/ 284514 h 508187"/>
                <a:gd name="connsiteX20" fmla="*/ 206363 w 310741"/>
                <a:gd name="connsiteY20" fmla="*/ 254315 h 508187"/>
                <a:gd name="connsiteX21" fmla="*/ 228084 w 310741"/>
                <a:gd name="connsiteY21" fmla="*/ 205263 h 508187"/>
                <a:gd name="connsiteX22" fmla="*/ 232186 w 310741"/>
                <a:gd name="connsiteY22" fmla="*/ 163528 h 508187"/>
                <a:gd name="connsiteX23" fmla="*/ 218310 w 310741"/>
                <a:gd name="connsiteY23" fmla="*/ 103749 h 508187"/>
                <a:gd name="connsiteX24" fmla="*/ 180653 w 310741"/>
                <a:gd name="connsiteY24" fmla="*/ 74681 h 508187"/>
                <a:gd name="connsiteX25" fmla="*/ 166958 w 310741"/>
                <a:gd name="connsiteY25" fmla="*/ 73165 h 508187"/>
                <a:gd name="connsiteX26" fmla="*/ 126357 w 310741"/>
                <a:gd name="connsiteY26" fmla="*/ 85852 h 508187"/>
                <a:gd name="connsiteX27" fmla="*/ 90957 w 310741"/>
                <a:gd name="connsiteY27" fmla="*/ 125381 h 508187"/>
                <a:gd name="connsiteX28" fmla="*/ 76545 w 310741"/>
                <a:gd name="connsiteY28" fmla="*/ 164118 h 508187"/>
                <a:gd name="connsiteX29" fmla="*/ 76545 w 310741"/>
                <a:gd name="connsiteY29" fmla="*/ 291923 h 508187"/>
                <a:gd name="connsiteX30" fmla="*/ 88013 w 310741"/>
                <a:gd name="connsiteY30" fmla="*/ 293836 h 508187"/>
                <a:gd name="connsiteX31" fmla="*/ 99381 w 310741"/>
                <a:gd name="connsiteY31" fmla="*/ 294817 h 508187"/>
                <a:gd name="connsiteX32" fmla="*/ 90560 w 310741"/>
                <a:gd name="connsiteY32" fmla="*/ 363621 h 508187"/>
                <a:gd name="connsiteX33" fmla="*/ 76545 w 310741"/>
                <a:gd name="connsiteY33" fmla="*/ 362000 h 508187"/>
                <a:gd name="connsiteX34" fmla="*/ 76545 w 310741"/>
                <a:gd name="connsiteY34" fmla="*/ 508187 h 508187"/>
                <a:gd name="connsiteX35" fmla="*/ 0 w 310741"/>
                <a:gd name="connsiteY35" fmla="*/ 508187 h 508187"/>
                <a:gd name="connsiteX36" fmla="*/ 0 w 310741"/>
                <a:gd name="connsiteY36" fmla="*/ 6810 h 508187"/>
                <a:gd name="connsiteX37" fmla="*/ 73165 w 310741"/>
                <a:gd name="connsiteY37" fmla="*/ 6810 h 508187"/>
                <a:gd name="connsiteX38" fmla="*/ 73165 w 310741"/>
                <a:gd name="connsiteY38" fmla="*/ 49985 h 508187"/>
                <a:gd name="connsiteX39" fmla="*/ 111740 w 310741"/>
                <a:gd name="connsiteY39" fmla="*/ 17306 h 508187"/>
                <a:gd name="connsiteX40" fmla="*/ 159017 w 310741"/>
                <a:gd name="connsiteY40" fmla="*/ 1235 h 50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0741" h="508187">
                  <a:moveTo>
                    <a:pt x="177153" y="0"/>
                  </a:moveTo>
                  <a:lnTo>
                    <a:pt x="227868" y="10175"/>
                  </a:lnTo>
                  <a:lnTo>
                    <a:pt x="268214" y="39038"/>
                  </a:lnTo>
                  <a:lnTo>
                    <a:pt x="296178" y="84089"/>
                  </a:lnTo>
                  <a:lnTo>
                    <a:pt x="309761" y="142833"/>
                  </a:lnTo>
                  <a:lnTo>
                    <a:pt x="310741" y="165588"/>
                  </a:lnTo>
                  <a:lnTo>
                    <a:pt x="305069" y="217144"/>
                  </a:lnTo>
                  <a:lnTo>
                    <a:pt x="287743" y="265617"/>
                  </a:lnTo>
                  <a:lnTo>
                    <a:pt x="258301" y="307762"/>
                  </a:lnTo>
                  <a:lnTo>
                    <a:pt x="216288" y="340334"/>
                  </a:lnTo>
                  <a:lnTo>
                    <a:pt x="161240" y="360086"/>
                  </a:lnTo>
                  <a:lnTo>
                    <a:pt x="162804" y="338942"/>
                  </a:lnTo>
                  <a:lnTo>
                    <a:pt x="161240" y="360082"/>
                  </a:lnTo>
                  <a:lnTo>
                    <a:pt x="113840" y="364546"/>
                  </a:lnTo>
                  <a:lnTo>
                    <a:pt x="103942" y="364546"/>
                  </a:lnTo>
                  <a:lnTo>
                    <a:pt x="90564" y="363616"/>
                  </a:lnTo>
                  <a:lnTo>
                    <a:pt x="99385" y="294812"/>
                  </a:lnTo>
                  <a:lnTo>
                    <a:pt x="110460" y="294812"/>
                  </a:lnTo>
                  <a:lnTo>
                    <a:pt x="166831" y="284513"/>
                  </a:lnTo>
                  <a:lnTo>
                    <a:pt x="166831" y="284514"/>
                  </a:lnTo>
                  <a:lnTo>
                    <a:pt x="206363" y="254315"/>
                  </a:lnTo>
                  <a:lnTo>
                    <a:pt x="228084" y="205263"/>
                  </a:lnTo>
                  <a:lnTo>
                    <a:pt x="232186" y="163528"/>
                  </a:lnTo>
                  <a:lnTo>
                    <a:pt x="218310" y="103749"/>
                  </a:lnTo>
                  <a:lnTo>
                    <a:pt x="180653" y="74681"/>
                  </a:lnTo>
                  <a:lnTo>
                    <a:pt x="166958" y="73165"/>
                  </a:lnTo>
                  <a:lnTo>
                    <a:pt x="126357" y="85852"/>
                  </a:lnTo>
                  <a:lnTo>
                    <a:pt x="90957" y="125381"/>
                  </a:lnTo>
                  <a:lnTo>
                    <a:pt x="76545" y="164118"/>
                  </a:lnTo>
                  <a:lnTo>
                    <a:pt x="76545" y="291923"/>
                  </a:lnTo>
                  <a:lnTo>
                    <a:pt x="88013" y="293836"/>
                  </a:lnTo>
                  <a:lnTo>
                    <a:pt x="99381" y="294817"/>
                  </a:lnTo>
                  <a:lnTo>
                    <a:pt x="90560" y="363621"/>
                  </a:lnTo>
                  <a:lnTo>
                    <a:pt x="76545" y="362000"/>
                  </a:lnTo>
                  <a:lnTo>
                    <a:pt x="76545" y="508187"/>
                  </a:lnTo>
                  <a:lnTo>
                    <a:pt x="0" y="508187"/>
                  </a:lnTo>
                  <a:lnTo>
                    <a:pt x="0" y="6810"/>
                  </a:lnTo>
                  <a:lnTo>
                    <a:pt x="73165" y="6810"/>
                  </a:lnTo>
                  <a:lnTo>
                    <a:pt x="73165" y="49985"/>
                  </a:lnTo>
                  <a:lnTo>
                    <a:pt x="111740" y="17306"/>
                  </a:lnTo>
                  <a:lnTo>
                    <a:pt x="159017" y="1235"/>
                  </a:lnTo>
                  <a:close/>
                </a:path>
              </a:pathLst>
            </a:custGeom>
            <a:solidFill>
              <a:schemeClr val="tx2"/>
            </a:solidFill>
          </p:spPr>
          <p:txBody>
            <a:bodyPr wrap="square" lIns="0" tIns="0" rIns="0" bIns="0" rtlCol="0">
              <a:noAutofit/>
            </a:bodyPr>
            <a:lstStyle/>
            <a:p>
              <a:endParaRPr/>
            </a:p>
          </p:txBody>
        </p:sp>
        <p:sp>
          <p:nvSpPr>
            <p:cNvPr id="19" name="object 22">
              <a:extLst>
                <a:ext uri="{FF2B5EF4-FFF2-40B4-BE49-F238E27FC236}">
                  <a16:creationId xmlns:a16="http://schemas.microsoft.com/office/drawing/2014/main" id="{AC232D7C-D015-47E3-8B8E-B516BA0A0B09}"/>
                </a:ext>
              </a:extLst>
            </p:cNvPr>
            <p:cNvSpPr/>
            <p:nvPr/>
          </p:nvSpPr>
          <p:spPr>
            <a:xfrm>
              <a:off x="1925631" y="5600393"/>
              <a:ext cx="102761" cy="103498"/>
            </a:xfrm>
            <a:custGeom>
              <a:avLst/>
              <a:gdLst/>
              <a:ahLst/>
              <a:cxnLst/>
              <a:rect l="l" t="t" r="r" b="b"/>
              <a:pathLst>
                <a:path w="26631" h="26822">
                  <a:moveTo>
                    <a:pt x="13411" y="26822"/>
                  </a:moveTo>
                  <a:lnTo>
                    <a:pt x="20777" y="26822"/>
                  </a:lnTo>
                  <a:lnTo>
                    <a:pt x="26631" y="20967"/>
                  </a:lnTo>
                  <a:lnTo>
                    <a:pt x="26631" y="5854"/>
                  </a:lnTo>
                  <a:lnTo>
                    <a:pt x="20777" y="0"/>
                  </a:lnTo>
                  <a:lnTo>
                    <a:pt x="5854" y="0"/>
                  </a:lnTo>
                  <a:lnTo>
                    <a:pt x="0" y="5854"/>
                  </a:lnTo>
                  <a:lnTo>
                    <a:pt x="0" y="20967"/>
                  </a:lnTo>
                  <a:lnTo>
                    <a:pt x="5854" y="26822"/>
                  </a:lnTo>
                  <a:lnTo>
                    <a:pt x="13411" y="26822"/>
                  </a:lnTo>
                  <a:close/>
                </a:path>
              </a:pathLst>
            </a:custGeom>
            <a:solidFill>
              <a:schemeClr val="accent1"/>
            </a:solidFill>
          </p:spPr>
          <p:txBody>
            <a:bodyPr wrap="square" lIns="0" tIns="0" rIns="0" bIns="0" rtlCol="0">
              <a:noAutofit/>
            </a:bodyPr>
            <a:lstStyle/>
            <a:p>
              <a:endParaRPr/>
            </a:p>
          </p:txBody>
        </p:sp>
        <p:sp>
          <p:nvSpPr>
            <p:cNvPr id="20" name="Forme libre : forme 19">
              <a:extLst>
                <a:ext uri="{FF2B5EF4-FFF2-40B4-BE49-F238E27FC236}">
                  <a16:creationId xmlns:a16="http://schemas.microsoft.com/office/drawing/2014/main" id="{8015745D-89FF-4625-834D-60286FDB1875}"/>
                </a:ext>
              </a:extLst>
            </p:cNvPr>
            <p:cNvSpPr/>
            <p:nvPr/>
          </p:nvSpPr>
          <p:spPr>
            <a:xfrm>
              <a:off x="-285750" y="5594350"/>
              <a:ext cx="661180" cy="665834"/>
            </a:xfrm>
            <a:custGeom>
              <a:avLst/>
              <a:gdLst>
                <a:gd name="connsiteX0" fmla="*/ 154514 w 661180"/>
                <a:gd name="connsiteY0" fmla="*/ 132704 h 665834"/>
                <a:gd name="connsiteX1" fmla="*/ 154209 w 661180"/>
                <a:gd name="connsiteY1" fmla="*/ 139507 h 665834"/>
                <a:gd name="connsiteX2" fmla="*/ 156779 w 661180"/>
                <a:gd name="connsiteY2" fmla="*/ 194135 h 665834"/>
                <a:gd name="connsiteX3" fmla="*/ 168266 w 661180"/>
                <a:gd name="connsiteY3" fmla="*/ 245533 h 665834"/>
                <a:gd name="connsiteX4" fmla="*/ 188590 w 661180"/>
                <a:gd name="connsiteY4" fmla="*/ 291436 h 665834"/>
                <a:gd name="connsiteX5" fmla="*/ 217681 w 661180"/>
                <a:gd name="connsiteY5" fmla="*/ 329595 h 665834"/>
                <a:gd name="connsiteX6" fmla="*/ 255465 w 661180"/>
                <a:gd name="connsiteY6" fmla="*/ 357740 h 665834"/>
                <a:gd name="connsiteX7" fmla="*/ 261735 w 661180"/>
                <a:gd name="connsiteY7" fmla="*/ 361070 h 665834"/>
                <a:gd name="connsiteX8" fmla="*/ 274820 w 661180"/>
                <a:gd name="connsiteY8" fmla="*/ 366264 h 665834"/>
                <a:gd name="connsiteX9" fmla="*/ 271880 w 661180"/>
                <a:gd name="connsiteY9" fmla="*/ 393854 h 665834"/>
                <a:gd name="connsiteX10" fmla="*/ 275603 w 661180"/>
                <a:gd name="connsiteY10" fmla="*/ 421544 h 665834"/>
                <a:gd name="connsiteX11" fmla="*/ 288885 w 661180"/>
                <a:gd name="connsiteY11" fmla="*/ 449184 h 665834"/>
                <a:gd name="connsiteX12" fmla="*/ 298578 w 661180"/>
                <a:gd name="connsiteY12" fmla="*/ 468010 h 665834"/>
                <a:gd name="connsiteX13" fmla="*/ 324995 w 661180"/>
                <a:gd name="connsiteY13" fmla="*/ 514546 h 665834"/>
                <a:gd name="connsiteX14" fmla="*/ 350273 w 661180"/>
                <a:gd name="connsiteY14" fmla="*/ 541191 h 665834"/>
                <a:gd name="connsiteX15" fmla="*/ 383149 w 661180"/>
                <a:gd name="connsiteY15" fmla="*/ 551474 h 665834"/>
                <a:gd name="connsiteX16" fmla="*/ 432367 w 661180"/>
                <a:gd name="connsiteY16" fmla="*/ 548916 h 665834"/>
                <a:gd name="connsiteX17" fmla="*/ 506666 w 661180"/>
                <a:gd name="connsiteY17" fmla="*/ 537050 h 665834"/>
                <a:gd name="connsiteX18" fmla="*/ 490417 w 661180"/>
                <a:gd name="connsiteY18" fmla="*/ 531316 h 665834"/>
                <a:gd name="connsiteX19" fmla="*/ 441616 w 661180"/>
                <a:gd name="connsiteY19" fmla="*/ 508218 h 665834"/>
                <a:gd name="connsiteX20" fmla="*/ 399387 w 661180"/>
                <a:gd name="connsiteY20" fmla="*/ 478710 h 665834"/>
                <a:gd name="connsiteX21" fmla="*/ 365635 w 661180"/>
                <a:gd name="connsiteY21" fmla="*/ 443758 h 665834"/>
                <a:gd name="connsiteX22" fmla="*/ 342251 w 661180"/>
                <a:gd name="connsiteY22" fmla="*/ 404342 h 665834"/>
                <a:gd name="connsiteX23" fmla="*/ 338477 w 661180"/>
                <a:gd name="connsiteY23" fmla="*/ 395424 h 665834"/>
                <a:gd name="connsiteX24" fmla="*/ 333187 w 661180"/>
                <a:gd name="connsiteY24" fmla="*/ 377535 h 665834"/>
                <a:gd name="connsiteX25" fmla="*/ 352665 w 661180"/>
                <a:gd name="connsiteY25" fmla="*/ 377211 h 665834"/>
                <a:gd name="connsiteX26" fmla="*/ 402045 w 661180"/>
                <a:gd name="connsiteY26" fmla="*/ 368583 h 665834"/>
                <a:gd name="connsiteX27" fmla="*/ 448458 w 661180"/>
                <a:gd name="connsiteY27" fmla="*/ 350173 h 665834"/>
                <a:gd name="connsiteX28" fmla="*/ 489024 w 661180"/>
                <a:gd name="connsiteY28" fmla="*/ 323730 h 665834"/>
                <a:gd name="connsiteX29" fmla="*/ 466524 w 661180"/>
                <a:gd name="connsiteY29" fmla="*/ 328194 h 665834"/>
                <a:gd name="connsiteX30" fmla="*/ 415732 w 661180"/>
                <a:gd name="connsiteY30" fmla="*/ 332879 h 665834"/>
                <a:gd name="connsiteX31" fmla="*/ 368486 w 661180"/>
                <a:gd name="connsiteY31" fmla="*/ 329317 h 665834"/>
                <a:gd name="connsiteX32" fmla="*/ 324856 w 661180"/>
                <a:gd name="connsiteY32" fmla="*/ 317556 h 665834"/>
                <a:gd name="connsiteX33" fmla="*/ 323775 w 661180"/>
                <a:gd name="connsiteY33" fmla="*/ 265120 h 665834"/>
                <a:gd name="connsiteX34" fmla="*/ 337400 w 661180"/>
                <a:gd name="connsiteY34" fmla="*/ 224148 h 665834"/>
                <a:gd name="connsiteX35" fmla="*/ 319708 w 661180"/>
                <a:gd name="connsiteY35" fmla="*/ 249928 h 665834"/>
                <a:gd name="connsiteX36" fmla="*/ 304127 w 661180"/>
                <a:gd name="connsiteY36" fmla="*/ 276048 h 665834"/>
                <a:gd name="connsiteX37" fmla="*/ 292709 w 661180"/>
                <a:gd name="connsiteY37" fmla="*/ 302264 h 665834"/>
                <a:gd name="connsiteX38" fmla="*/ 269823 w 661180"/>
                <a:gd name="connsiteY38" fmla="*/ 289082 h 665834"/>
                <a:gd name="connsiteX39" fmla="*/ 248797 w 661180"/>
                <a:gd name="connsiteY39" fmla="*/ 271734 h 665834"/>
                <a:gd name="connsiteX40" fmla="*/ 229832 w 661180"/>
                <a:gd name="connsiteY40" fmla="*/ 250025 h 665834"/>
                <a:gd name="connsiteX41" fmla="*/ 197747 w 661180"/>
                <a:gd name="connsiteY41" fmla="*/ 212418 h 665834"/>
                <a:gd name="connsiteX42" fmla="*/ 176416 w 661180"/>
                <a:gd name="connsiteY42" fmla="*/ 180329 h 665834"/>
                <a:gd name="connsiteX43" fmla="*/ 347742 w 661180"/>
                <a:gd name="connsiteY43" fmla="*/ 128784 h 665834"/>
                <a:gd name="connsiteX44" fmla="*/ 332596 w 661180"/>
                <a:gd name="connsiteY44" fmla="*/ 143925 h 665834"/>
                <a:gd name="connsiteX45" fmla="*/ 332596 w 661180"/>
                <a:gd name="connsiteY45" fmla="*/ 181270 h 665834"/>
                <a:gd name="connsiteX46" fmla="*/ 347742 w 661180"/>
                <a:gd name="connsiteY46" fmla="*/ 196412 h 665834"/>
                <a:gd name="connsiteX47" fmla="*/ 385082 w 661180"/>
                <a:gd name="connsiteY47" fmla="*/ 196412 h 665834"/>
                <a:gd name="connsiteX48" fmla="*/ 400224 w 661180"/>
                <a:gd name="connsiteY48" fmla="*/ 181270 h 665834"/>
                <a:gd name="connsiteX49" fmla="*/ 400224 w 661180"/>
                <a:gd name="connsiteY49" fmla="*/ 162598 h 665834"/>
                <a:gd name="connsiteX50" fmla="*/ 400224 w 661180"/>
                <a:gd name="connsiteY50" fmla="*/ 143925 h 665834"/>
                <a:gd name="connsiteX51" fmla="*/ 385082 w 661180"/>
                <a:gd name="connsiteY51" fmla="*/ 128784 h 665834"/>
                <a:gd name="connsiteX52" fmla="*/ 332940 w 661180"/>
                <a:gd name="connsiteY52" fmla="*/ 0 h 665834"/>
                <a:gd name="connsiteX53" fmla="*/ 363601 w 661180"/>
                <a:gd name="connsiteY53" fmla="*/ 1373 h 665834"/>
                <a:gd name="connsiteX54" fmla="*/ 418097 w 661180"/>
                <a:gd name="connsiteY54" fmla="*/ 10924 h 665834"/>
                <a:gd name="connsiteX55" fmla="*/ 468974 w 661180"/>
                <a:gd name="connsiteY55" fmla="*/ 28959 h 665834"/>
                <a:gd name="connsiteX56" fmla="*/ 515491 w 661180"/>
                <a:gd name="connsiteY56" fmla="*/ 54766 h 665834"/>
                <a:gd name="connsiteX57" fmla="*/ 556899 w 661180"/>
                <a:gd name="connsiteY57" fmla="*/ 87631 h 665834"/>
                <a:gd name="connsiteX58" fmla="*/ 592449 w 661180"/>
                <a:gd name="connsiteY58" fmla="*/ 126843 h 665834"/>
                <a:gd name="connsiteX59" fmla="*/ 621401 w 661180"/>
                <a:gd name="connsiteY59" fmla="*/ 171685 h 665834"/>
                <a:gd name="connsiteX60" fmla="*/ 643001 w 661180"/>
                <a:gd name="connsiteY60" fmla="*/ 221451 h 665834"/>
                <a:gd name="connsiteX61" fmla="*/ 656511 w 661180"/>
                <a:gd name="connsiteY61" fmla="*/ 275426 h 665834"/>
                <a:gd name="connsiteX62" fmla="*/ 661180 w 661180"/>
                <a:gd name="connsiteY62" fmla="*/ 332894 h 665834"/>
                <a:gd name="connsiteX63" fmla="*/ 659798 w 661180"/>
                <a:gd name="connsiteY63" fmla="*/ 364350 h 665834"/>
                <a:gd name="connsiteX64" fmla="*/ 650260 w 661180"/>
                <a:gd name="connsiteY64" fmla="*/ 420027 h 665834"/>
                <a:gd name="connsiteX65" fmla="*/ 632286 w 661180"/>
                <a:gd name="connsiteY65" fmla="*/ 471819 h 665834"/>
                <a:gd name="connsiteX66" fmla="*/ 606626 w 661180"/>
                <a:gd name="connsiteY66" fmla="*/ 519018 h 665834"/>
                <a:gd name="connsiteX67" fmla="*/ 574020 w 661180"/>
                <a:gd name="connsiteY67" fmla="*/ 560912 h 665834"/>
                <a:gd name="connsiteX68" fmla="*/ 535213 w 661180"/>
                <a:gd name="connsiteY68" fmla="*/ 596783 h 665834"/>
                <a:gd name="connsiteX69" fmla="*/ 490957 w 661180"/>
                <a:gd name="connsiteY69" fmla="*/ 625928 h 665834"/>
                <a:gd name="connsiteX70" fmla="*/ 441998 w 661180"/>
                <a:gd name="connsiteY70" fmla="*/ 647625 h 665834"/>
                <a:gd name="connsiteX71" fmla="*/ 389076 w 661180"/>
                <a:gd name="connsiteY71" fmla="*/ 661165 h 665834"/>
                <a:gd name="connsiteX72" fmla="*/ 332940 w 661180"/>
                <a:gd name="connsiteY72" fmla="*/ 665834 h 665834"/>
                <a:gd name="connsiteX73" fmla="*/ 297853 w 661180"/>
                <a:gd name="connsiteY73" fmla="*/ 664113 h 665834"/>
                <a:gd name="connsiteX74" fmla="*/ 242781 w 661180"/>
                <a:gd name="connsiteY74" fmla="*/ 654104 h 665834"/>
                <a:gd name="connsiteX75" fmla="*/ 191573 w 661180"/>
                <a:gd name="connsiteY75" fmla="*/ 635767 h 665834"/>
                <a:gd name="connsiteX76" fmla="*/ 144933 w 661180"/>
                <a:gd name="connsiteY76" fmla="*/ 609802 h 665834"/>
                <a:gd name="connsiteX77" fmla="*/ 103552 w 661180"/>
                <a:gd name="connsiteY77" fmla="*/ 576907 h 665834"/>
                <a:gd name="connsiteX78" fmla="*/ 68133 w 661180"/>
                <a:gd name="connsiteY78" fmla="*/ 537779 h 665834"/>
                <a:gd name="connsiteX79" fmla="*/ 39370 w 661180"/>
                <a:gd name="connsiteY79" fmla="*/ 493119 h 665834"/>
                <a:gd name="connsiteX80" fmla="*/ 17962 w 661180"/>
                <a:gd name="connsiteY80" fmla="*/ 443619 h 665834"/>
                <a:gd name="connsiteX81" fmla="*/ 4603 w 661180"/>
                <a:gd name="connsiteY81" fmla="*/ 389976 h 665834"/>
                <a:gd name="connsiteX82" fmla="*/ 0 w 661180"/>
                <a:gd name="connsiteY82" fmla="*/ 332894 h 665834"/>
                <a:gd name="connsiteX83" fmla="*/ 1717 w 661180"/>
                <a:gd name="connsiteY83" fmla="*/ 297849 h 665834"/>
                <a:gd name="connsiteX84" fmla="*/ 11723 w 661180"/>
                <a:gd name="connsiteY84" fmla="*/ 242782 h 665834"/>
                <a:gd name="connsiteX85" fmla="*/ 30055 w 661180"/>
                <a:gd name="connsiteY85" fmla="*/ 191581 h 665834"/>
                <a:gd name="connsiteX86" fmla="*/ 56017 w 661180"/>
                <a:gd name="connsiteY86" fmla="*/ 144940 h 665834"/>
                <a:gd name="connsiteX87" fmla="*/ 88912 w 661180"/>
                <a:gd name="connsiteY87" fmla="*/ 103560 h 665834"/>
                <a:gd name="connsiteX88" fmla="*/ 128039 w 661180"/>
                <a:gd name="connsiteY88" fmla="*/ 68141 h 665834"/>
                <a:gd name="connsiteX89" fmla="*/ 172704 w 661180"/>
                <a:gd name="connsiteY89" fmla="*/ 39374 h 665834"/>
                <a:gd name="connsiteX90" fmla="*/ 222207 w 661180"/>
                <a:gd name="connsiteY90" fmla="*/ 17962 h 665834"/>
                <a:gd name="connsiteX91" fmla="*/ 275854 w 661180"/>
                <a:gd name="connsiteY91" fmla="*/ 4607 h 66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61180" h="665834">
                  <a:moveTo>
                    <a:pt x="154514" y="132704"/>
                  </a:moveTo>
                  <a:lnTo>
                    <a:pt x="154209" y="139507"/>
                  </a:lnTo>
                  <a:lnTo>
                    <a:pt x="156779" y="194135"/>
                  </a:lnTo>
                  <a:lnTo>
                    <a:pt x="168266" y="245533"/>
                  </a:lnTo>
                  <a:lnTo>
                    <a:pt x="188590" y="291436"/>
                  </a:lnTo>
                  <a:lnTo>
                    <a:pt x="217681" y="329595"/>
                  </a:lnTo>
                  <a:lnTo>
                    <a:pt x="255465" y="357740"/>
                  </a:lnTo>
                  <a:lnTo>
                    <a:pt x="261735" y="361070"/>
                  </a:lnTo>
                  <a:lnTo>
                    <a:pt x="274820" y="366264"/>
                  </a:lnTo>
                  <a:lnTo>
                    <a:pt x="271880" y="393854"/>
                  </a:lnTo>
                  <a:lnTo>
                    <a:pt x="275603" y="421544"/>
                  </a:lnTo>
                  <a:lnTo>
                    <a:pt x="288885" y="449184"/>
                  </a:lnTo>
                  <a:lnTo>
                    <a:pt x="298578" y="468010"/>
                  </a:lnTo>
                  <a:lnTo>
                    <a:pt x="324995" y="514546"/>
                  </a:lnTo>
                  <a:lnTo>
                    <a:pt x="350273" y="541191"/>
                  </a:lnTo>
                  <a:lnTo>
                    <a:pt x="383149" y="551474"/>
                  </a:lnTo>
                  <a:lnTo>
                    <a:pt x="432367" y="548916"/>
                  </a:lnTo>
                  <a:lnTo>
                    <a:pt x="506666" y="537050"/>
                  </a:lnTo>
                  <a:lnTo>
                    <a:pt x="490417" y="531316"/>
                  </a:lnTo>
                  <a:lnTo>
                    <a:pt x="441616" y="508218"/>
                  </a:lnTo>
                  <a:lnTo>
                    <a:pt x="399387" y="478710"/>
                  </a:lnTo>
                  <a:lnTo>
                    <a:pt x="365635" y="443758"/>
                  </a:lnTo>
                  <a:lnTo>
                    <a:pt x="342251" y="404342"/>
                  </a:lnTo>
                  <a:lnTo>
                    <a:pt x="338477" y="395424"/>
                  </a:lnTo>
                  <a:lnTo>
                    <a:pt x="333187" y="377535"/>
                  </a:lnTo>
                  <a:lnTo>
                    <a:pt x="352665" y="377211"/>
                  </a:lnTo>
                  <a:lnTo>
                    <a:pt x="402045" y="368583"/>
                  </a:lnTo>
                  <a:lnTo>
                    <a:pt x="448458" y="350173"/>
                  </a:lnTo>
                  <a:lnTo>
                    <a:pt x="489024" y="323730"/>
                  </a:lnTo>
                  <a:lnTo>
                    <a:pt x="466524" y="328194"/>
                  </a:lnTo>
                  <a:lnTo>
                    <a:pt x="415732" y="332879"/>
                  </a:lnTo>
                  <a:lnTo>
                    <a:pt x="368486" y="329317"/>
                  </a:lnTo>
                  <a:lnTo>
                    <a:pt x="324856" y="317556"/>
                  </a:lnTo>
                  <a:lnTo>
                    <a:pt x="323775" y="265120"/>
                  </a:lnTo>
                  <a:lnTo>
                    <a:pt x="337400" y="224148"/>
                  </a:lnTo>
                  <a:lnTo>
                    <a:pt x="319708" y="249928"/>
                  </a:lnTo>
                  <a:lnTo>
                    <a:pt x="304127" y="276048"/>
                  </a:lnTo>
                  <a:lnTo>
                    <a:pt x="292709" y="302264"/>
                  </a:lnTo>
                  <a:lnTo>
                    <a:pt x="269823" y="289082"/>
                  </a:lnTo>
                  <a:lnTo>
                    <a:pt x="248797" y="271734"/>
                  </a:lnTo>
                  <a:lnTo>
                    <a:pt x="229832" y="250025"/>
                  </a:lnTo>
                  <a:lnTo>
                    <a:pt x="197747" y="212418"/>
                  </a:lnTo>
                  <a:lnTo>
                    <a:pt x="176416" y="180329"/>
                  </a:lnTo>
                  <a:close/>
                  <a:moveTo>
                    <a:pt x="347742" y="128784"/>
                  </a:moveTo>
                  <a:lnTo>
                    <a:pt x="332596" y="143925"/>
                  </a:lnTo>
                  <a:lnTo>
                    <a:pt x="332596" y="181270"/>
                  </a:lnTo>
                  <a:lnTo>
                    <a:pt x="347742" y="196412"/>
                  </a:lnTo>
                  <a:lnTo>
                    <a:pt x="385082" y="196412"/>
                  </a:lnTo>
                  <a:lnTo>
                    <a:pt x="400224" y="181270"/>
                  </a:lnTo>
                  <a:lnTo>
                    <a:pt x="400224" y="162598"/>
                  </a:lnTo>
                  <a:lnTo>
                    <a:pt x="400224" y="143925"/>
                  </a:lnTo>
                  <a:lnTo>
                    <a:pt x="385082" y="128784"/>
                  </a:lnTo>
                  <a:close/>
                  <a:moveTo>
                    <a:pt x="332940" y="0"/>
                  </a:moveTo>
                  <a:lnTo>
                    <a:pt x="363601" y="1373"/>
                  </a:lnTo>
                  <a:lnTo>
                    <a:pt x="418097" y="10924"/>
                  </a:lnTo>
                  <a:lnTo>
                    <a:pt x="468974" y="28959"/>
                  </a:lnTo>
                  <a:lnTo>
                    <a:pt x="515491" y="54766"/>
                  </a:lnTo>
                  <a:lnTo>
                    <a:pt x="556899" y="87631"/>
                  </a:lnTo>
                  <a:lnTo>
                    <a:pt x="592449" y="126843"/>
                  </a:lnTo>
                  <a:lnTo>
                    <a:pt x="621401" y="171685"/>
                  </a:lnTo>
                  <a:lnTo>
                    <a:pt x="643001" y="221451"/>
                  </a:lnTo>
                  <a:lnTo>
                    <a:pt x="656511" y="275426"/>
                  </a:lnTo>
                  <a:lnTo>
                    <a:pt x="661180" y="332894"/>
                  </a:lnTo>
                  <a:lnTo>
                    <a:pt x="659798" y="364350"/>
                  </a:lnTo>
                  <a:lnTo>
                    <a:pt x="650260" y="420027"/>
                  </a:lnTo>
                  <a:lnTo>
                    <a:pt x="632286" y="471819"/>
                  </a:lnTo>
                  <a:lnTo>
                    <a:pt x="606626" y="519018"/>
                  </a:lnTo>
                  <a:lnTo>
                    <a:pt x="574020" y="560912"/>
                  </a:lnTo>
                  <a:lnTo>
                    <a:pt x="535213" y="596783"/>
                  </a:lnTo>
                  <a:lnTo>
                    <a:pt x="490957" y="625928"/>
                  </a:lnTo>
                  <a:lnTo>
                    <a:pt x="441998" y="647625"/>
                  </a:lnTo>
                  <a:lnTo>
                    <a:pt x="389076" y="661165"/>
                  </a:lnTo>
                  <a:lnTo>
                    <a:pt x="332940" y="665834"/>
                  </a:lnTo>
                  <a:lnTo>
                    <a:pt x="297853" y="664113"/>
                  </a:lnTo>
                  <a:lnTo>
                    <a:pt x="242781" y="654104"/>
                  </a:lnTo>
                  <a:lnTo>
                    <a:pt x="191573" y="635767"/>
                  </a:lnTo>
                  <a:lnTo>
                    <a:pt x="144933" y="609802"/>
                  </a:lnTo>
                  <a:lnTo>
                    <a:pt x="103552" y="576907"/>
                  </a:lnTo>
                  <a:lnTo>
                    <a:pt x="68133" y="537779"/>
                  </a:lnTo>
                  <a:lnTo>
                    <a:pt x="39370" y="493119"/>
                  </a:lnTo>
                  <a:lnTo>
                    <a:pt x="17962" y="443619"/>
                  </a:lnTo>
                  <a:lnTo>
                    <a:pt x="4603" y="389976"/>
                  </a:lnTo>
                  <a:lnTo>
                    <a:pt x="0" y="332894"/>
                  </a:lnTo>
                  <a:lnTo>
                    <a:pt x="1717" y="297849"/>
                  </a:lnTo>
                  <a:lnTo>
                    <a:pt x="11723" y="242782"/>
                  </a:lnTo>
                  <a:lnTo>
                    <a:pt x="30055" y="191581"/>
                  </a:lnTo>
                  <a:lnTo>
                    <a:pt x="56017" y="144940"/>
                  </a:lnTo>
                  <a:lnTo>
                    <a:pt x="88912" y="103560"/>
                  </a:lnTo>
                  <a:lnTo>
                    <a:pt x="128039" y="68141"/>
                  </a:lnTo>
                  <a:lnTo>
                    <a:pt x="172704" y="39374"/>
                  </a:lnTo>
                  <a:lnTo>
                    <a:pt x="222207" y="17962"/>
                  </a:lnTo>
                  <a:lnTo>
                    <a:pt x="275854" y="46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72FBC8EB-F3CB-48E5-AC91-8518E356DAA7}"/>
                </a:ext>
              </a:extLst>
            </p:cNvPr>
            <p:cNvSpPr/>
            <p:nvPr/>
          </p:nvSpPr>
          <p:spPr>
            <a:xfrm>
              <a:off x="1943098" y="5758299"/>
              <a:ext cx="76200" cy="349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26341314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1" r:id="rId3"/>
    <p:sldLayoutId id="2147483662" r:id="rId4"/>
    <p:sldLayoutId id="2147483663" r:id="rId5"/>
    <p:sldLayoutId id="2147483664" r:id="rId6"/>
    <p:sldLayoutId id="2147483650" r:id="rId7"/>
    <p:sldLayoutId id="2147483660" r:id="rId8"/>
    <p:sldLayoutId id="2147483665" r:id="rId9"/>
    <p:sldLayoutId id="2147483672" r:id="rId10"/>
    <p:sldLayoutId id="2147483673" r:id="rId11"/>
    <p:sldLayoutId id="2147483675" r:id="rId12"/>
    <p:sldLayoutId id="2147483676" r:id="rId13"/>
  </p:sldLayoutIdLst>
  <p:timing>
    <p:tnLst>
      <p:par>
        <p:cTn id="1" dur="indefinite" restart="never" nodeType="tmRoot"/>
      </p:par>
    </p:tnLst>
  </p:timing>
  <p:hf hdr="0" dt="0"/>
  <p:txStyles>
    <p:titleStyle>
      <a:lvl1pPr algn="l" defTabSz="685800" rtl="0" eaLnBrk="1" latinLnBrk="0" hangingPunct="1">
        <a:lnSpc>
          <a:spcPct val="80000"/>
        </a:lnSpc>
        <a:spcBef>
          <a:spcPts val="0"/>
        </a:spcBef>
        <a:buNone/>
        <a:defRPr sz="3300" b="1" kern="1200">
          <a:solidFill>
            <a:schemeClr val="tx2"/>
          </a:solidFill>
          <a:latin typeface="+mj-lt"/>
          <a:ea typeface="+mj-ea"/>
          <a:cs typeface="+mj-cs"/>
        </a:defRPr>
      </a:lvl1pPr>
    </p:titleStyle>
    <p:bodyStyle>
      <a:lvl1pPr marL="180975" indent="-180975" algn="l" defTabSz="685800" rtl="0" eaLnBrk="1" latinLnBrk="0" hangingPunct="1">
        <a:lnSpc>
          <a:spcPct val="110000"/>
        </a:lnSpc>
        <a:spcBef>
          <a:spcPts val="0"/>
        </a:spcBef>
        <a:spcAft>
          <a:spcPts val="600"/>
        </a:spcAft>
        <a:buClr>
          <a:schemeClr val="accent1"/>
        </a:buClr>
        <a:buFont typeface="Arial" panose="020B0604020202020204" pitchFamily="34" charset="0"/>
        <a:buChar char="•"/>
        <a:defRPr sz="1500" b="1" kern="1200">
          <a:solidFill>
            <a:schemeClr val="tx1"/>
          </a:solidFill>
          <a:latin typeface="+mn-lt"/>
          <a:ea typeface="+mn-ea"/>
          <a:cs typeface="+mn-cs"/>
        </a:defRPr>
      </a:lvl1pPr>
      <a:lvl2pPr marL="179388" indent="-179388" algn="l" defTabSz="685800" rtl="0" eaLnBrk="1" latinLnBrk="0" hangingPunct="1">
        <a:lnSpc>
          <a:spcPct val="110000"/>
        </a:lnSpc>
        <a:spcBef>
          <a:spcPts val="0"/>
        </a:spcBef>
        <a:spcAft>
          <a:spcPts val="600"/>
        </a:spcAft>
        <a:buClr>
          <a:schemeClr val="accent1"/>
        </a:buClr>
        <a:buFont typeface="Arial" panose="020B0604020202020204" pitchFamily="34" charset="0"/>
        <a:buChar char="•"/>
        <a:defRPr sz="1200" b="1" kern="1200">
          <a:solidFill>
            <a:schemeClr val="accent1"/>
          </a:solidFill>
          <a:latin typeface="+mn-lt"/>
          <a:ea typeface="+mn-ea"/>
          <a:cs typeface="+mn-cs"/>
        </a:defRPr>
      </a:lvl2pPr>
      <a:lvl3pPr marL="179388" indent="-179388" algn="l" defTabSz="685800" rtl="0" eaLnBrk="1" latinLnBrk="0" hangingPunct="1">
        <a:lnSpc>
          <a:spcPct val="110000"/>
        </a:lnSpc>
        <a:spcBef>
          <a:spcPts val="0"/>
        </a:spcBef>
        <a:spcAft>
          <a:spcPts val="600"/>
        </a:spcAft>
        <a:buClr>
          <a:schemeClr val="accent1"/>
        </a:buClr>
        <a:buFont typeface="Arial" panose="020B0604020202020204" pitchFamily="34" charset="0"/>
        <a:buChar char="•"/>
        <a:defRPr sz="1000" kern="1200">
          <a:solidFill>
            <a:schemeClr val="tx1"/>
          </a:solidFill>
          <a:latin typeface="+mn-lt"/>
          <a:ea typeface="+mn-ea"/>
          <a:cs typeface="+mn-cs"/>
        </a:defRPr>
      </a:lvl3pPr>
      <a:lvl4pPr marL="358775" indent="-179388" algn="l" defTabSz="685800" rtl="0" eaLnBrk="1" latinLnBrk="0" hangingPunct="1">
        <a:lnSpc>
          <a:spcPct val="110000"/>
        </a:lnSpc>
        <a:spcBef>
          <a:spcPts val="0"/>
        </a:spcBef>
        <a:spcAft>
          <a:spcPts val="600"/>
        </a:spcAft>
        <a:buClr>
          <a:schemeClr val="accent1"/>
        </a:buClr>
        <a:buFont typeface="Arial" panose="020B0604020202020204" pitchFamily="34" charset="0"/>
        <a:buChar char="•"/>
        <a:defRPr sz="1000" kern="1200">
          <a:solidFill>
            <a:schemeClr val="tx1"/>
          </a:solidFill>
          <a:latin typeface="+mn-lt"/>
          <a:ea typeface="+mn-ea"/>
          <a:cs typeface="+mn-cs"/>
        </a:defRPr>
      </a:lvl4pPr>
      <a:lvl5pPr marL="536575" indent="-177800" algn="l" defTabSz="685800" rtl="0" eaLnBrk="1" latinLnBrk="0" hangingPunct="1">
        <a:lnSpc>
          <a:spcPct val="110000"/>
        </a:lnSpc>
        <a:spcBef>
          <a:spcPts val="0"/>
        </a:spcBef>
        <a:spcAft>
          <a:spcPts val="600"/>
        </a:spcAft>
        <a:buClr>
          <a:schemeClr val="accent1"/>
        </a:buClr>
        <a:buFont typeface="Arial" panose="020B0604020202020204" pitchFamily="34" charset="0"/>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PICTOS"/>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gray">
          <a:xfrm>
            <a:off x="6948488" y="6375400"/>
            <a:ext cx="19700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gray">
          <a:xfrm>
            <a:off x="395288" y="332656"/>
            <a:ext cx="8353425" cy="745654"/>
          </a:xfrm>
          <a:prstGeom prst="rect">
            <a:avLst/>
          </a:prstGeom>
        </p:spPr>
        <p:txBody>
          <a:bodyPr anchor="ctr" anchorCtr="0"/>
          <a:lstStyle/>
          <a:p>
            <a:pPr lvl="0" defTabSz="914400" eaLnBrk="1" latinLnBrk="0" hangingPunct="1">
              <a:buNone/>
            </a:pPr>
            <a:r>
              <a:rPr lang="fr-FR" altLang="fr-FR" smtClean="0"/>
              <a:t>Cliquez pour modifier le style du titre</a:t>
            </a:r>
          </a:p>
        </p:txBody>
      </p:sp>
      <p:sp>
        <p:nvSpPr>
          <p:cNvPr id="1030" name="Rectangle 6"/>
          <p:cNvSpPr>
            <a:spLocks noGrp="1" noChangeArrowheads="1"/>
          </p:cNvSpPr>
          <p:nvPr>
            <p:ph type="sldNum" sz="quarter" idx="4"/>
          </p:nvPr>
        </p:nvSpPr>
        <p:spPr bwMode="gray">
          <a:xfrm>
            <a:off x="8028384" y="6496050"/>
            <a:ext cx="10445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900" smtClean="0"/>
            </a:lvl1pPr>
          </a:lstStyle>
          <a:p>
            <a:pPr defTabSz="914400">
              <a:defRPr/>
            </a:pPr>
            <a:fld id="{8A0678AE-A06C-4C9E-B94E-85236D7A49C1}" type="slidenum">
              <a:rPr lang="fr-FR" altLang="fr-FR">
                <a:solidFill>
                  <a:srgbClr val="595959"/>
                </a:solidFill>
              </a:rPr>
              <a:pPr defTabSz="914400">
                <a:defRPr/>
              </a:pPr>
              <a:t>‹N°›</a:t>
            </a:fld>
            <a:endParaRPr lang="fr-FR" altLang="fr-FR">
              <a:solidFill>
                <a:srgbClr val="595959"/>
              </a:solidFill>
            </a:endParaRPr>
          </a:p>
        </p:txBody>
      </p:sp>
      <p:pic>
        <p:nvPicPr>
          <p:cNvPr id="1032" name="Picture 9" descr="logo"/>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gray">
          <a:xfrm>
            <a:off x="293688" y="6237312"/>
            <a:ext cx="12636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degrade.jpg" descr="degrade"/>
          <p:cNvPicPr preferRelativeResize="0">
            <a:picLocks/>
          </p:cNvPicPr>
          <p:nvPr/>
        </p:nvPicPr>
        <p:blipFill>
          <a:blip r:embed="rId8">
            <a:extLst>
              <a:ext uri="{28A0092B-C50C-407E-A947-70E740481C1C}">
                <a14:useLocalDpi xmlns:a14="http://schemas.microsoft.com/office/drawing/2010/main" val="0"/>
              </a:ext>
            </a:extLst>
          </a:blip>
          <a:srcRect/>
          <a:stretch>
            <a:fillRect/>
          </a:stretch>
        </p:blipFill>
        <p:spPr bwMode="gray">
          <a:xfrm>
            <a:off x="0" y="260350"/>
            <a:ext cx="889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texte 2"/>
          <p:cNvSpPr>
            <a:spLocks noGrp="1"/>
          </p:cNvSpPr>
          <p:nvPr>
            <p:ph type="body" idx="1"/>
          </p:nvPr>
        </p:nvSpPr>
        <p:spPr>
          <a:xfrm>
            <a:off x="395536" y="1196752"/>
            <a:ext cx="8352928" cy="4929411"/>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Cliquez pour modifier les styles du texte du masque</a:t>
            </a:r>
          </a:p>
        </p:txBody>
      </p:sp>
      <p:sp>
        <p:nvSpPr>
          <p:cNvPr id="9" name="ZoneTexte 8"/>
          <p:cNvSpPr txBox="1"/>
          <p:nvPr userDrawn="1"/>
        </p:nvSpPr>
        <p:spPr>
          <a:xfrm rot="20367353">
            <a:off x="125361" y="2598952"/>
            <a:ext cx="8891406" cy="1631216"/>
          </a:xfrm>
          <a:prstGeom prst="rect">
            <a:avLst/>
          </a:prstGeom>
          <a:noFill/>
        </p:spPr>
        <p:txBody>
          <a:bodyPr wrap="square" rtlCol="0">
            <a:spAutoFit/>
          </a:bodyPr>
          <a:lstStyle/>
          <a:p>
            <a:pPr algn="ctr"/>
            <a:r>
              <a:rPr lang="fr-FR" sz="10000" dirty="0" smtClean="0">
                <a:solidFill>
                  <a:schemeClr val="bg1">
                    <a:lumMod val="85000"/>
                  </a:schemeClr>
                </a:solidFill>
              </a:rPr>
              <a:t>PROVISOIRE</a:t>
            </a:r>
            <a:endParaRPr lang="fr-FR" sz="10000" dirty="0">
              <a:solidFill>
                <a:schemeClr val="bg1">
                  <a:lumMod val="85000"/>
                </a:schemeClr>
              </a:solidFill>
            </a:endParaRPr>
          </a:p>
        </p:txBody>
      </p:sp>
    </p:spTree>
    <p:extLst>
      <p:ext uri="{BB962C8B-B14F-4D97-AF65-F5344CB8AC3E}">
        <p14:creationId xmlns:p14="http://schemas.microsoft.com/office/powerpoint/2010/main" val="401874043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lang="fr-FR" altLang="fr-FR" sz="2400" b="1" kern="1200" dirty="0" smtClean="0">
          <a:solidFill>
            <a:srgbClr val="DF2448"/>
          </a:solidFill>
          <a:latin typeface="Arial" panose="020B0604020202020204" pitchFamily="34" charset="0"/>
          <a:ea typeface="ヒラギノ角ゴ Pro W3" charset="-128"/>
          <a:cs typeface="Arial" panose="020B0604020202020204" pitchFamily="34" charset="0"/>
        </a:defRPr>
      </a:lvl1pPr>
      <a:lvl2pPr algn="l" rtl="0" eaLnBrk="0" fontAlgn="base" hangingPunct="0">
        <a:lnSpc>
          <a:spcPct val="85000"/>
        </a:lnSpc>
        <a:spcBef>
          <a:spcPct val="0"/>
        </a:spcBef>
        <a:spcAft>
          <a:spcPct val="0"/>
        </a:spcAft>
        <a:defRPr sz="4000">
          <a:solidFill>
            <a:schemeClr val="hlink"/>
          </a:solidFill>
          <a:latin typeface="Arial" charset="0"/>
          <a:cs typeface="Arial" charset="0"/>
        </a:defRPr>
      </a:lvl2pPr>
      <a:lvl3pPr algn="l" rtl="0" eaLnBrk="0" fontAlgn="base" hangingPunct="0">
        <a:lnSpc>
          <a:spcPct val="85000"/>
        </a:lnSpc>
        <a:spcBef>
          <a:spcPct val="0"/>
        </a:spcBef>
        <a:spcAft>
          <a:spcPct val="0"/>
        </a:spcAft>
        <a:defRPr sz="4000">
          <a:solidFill>
            <a:schemeClr val="hlink"/>
          </a:solidFill>
          <a:latin typeface="Arial" charset="0"/>
          <a:cs typeface="Arial" charset="0"/>
        </a:defRPr>
      </a:lvl3pPr>
      <a:lvl4pPr algn="l" rtl="0" eaLnBrk="0" fontAlgn="base" hangingPunct="0">
        <a:lnSpc>
          <a:spcPct val="85000"/>
        </a:lnSpc>
        <a:spcBef>
          <a:spcPct val="0"/>
        </a:spcBef>
        <a:spcAft>
          <a:spcPct val="0"/>
        </a:spcAft>
        <a:defRPr sz="4000">
          <a:solidFill>
            <a:schemeClr val="hlink"/>
          </a:solidFill>
          <a:latin typeface="Arial" charset="0"/>
          <a:cs typeface="Arial" charset="0"/>
        </a:defRPr>
      </a:lvl4pPr>
      <a:lvl5pPr algn="l" rtl="0" eaLnBrk="0" fontAlgn="base" hangingPunct="0">
        <a:lnSpc>
          <a:spcPct val="85000"/>
        </a:lnSpc>
        <a:spcBef>
          <a:spcPct val="0"/>
        </a:spcBef>
        <a:spcAft>
          <a:spcPct val="0"/>
        </a:spcAft>
        <a:defRPr sz="4000">
          <a:solidFill>
            <a:schemeClr val="hlink"/>
          </a:solidFill>
          <a:latin typeface="Arial" charset="0"/>
          <a:cs typeface="Arial" charset="0"/>
        </a:defRPr>
      </a:lvl5pPr>
      <a:lvl6pPr marL="457200" algn="l" rtl="0" fontAlgn="base">
        <a:lnSpc>
          <a:spcPct val="85000"/>
        </a:lnSpc>
        <a:spcBef>
          <a:spcPct val="0"/>
        </a:spcBef>
        <a:spcAft>
          <a:spcPct val="0"/>
        </a:spcAft>
        <a:defRPr sz="4000">
          <a:solidFill>
            <a:schemeClr val="hlink"/>
          </a:solidFill>
          <a:latin typeface="Arial" charset="0"/>
          <a:cs typeface="Arial" charset="0"/>
        </a:defRPr>
      </a:lvl6pPr>
      <a:lvl7pPr marL="914400" algn="l" rtl="0" fontAlgn="base">
        <a:lnSpc>
          <a:spcPct val="85000"/>
        </a:lnSpc>
        <a:spcBef>
          <a:spcPct val="0"/>
        </a:spcBef>
        <a:spcAft>
          <a:spcPct val="0"/>
        </a:spcAft>
        <a:defRPr sz="4000">
          <a:solidFill>
            <a:schemeClr val="hlink"/>
          </a:solidFill>
          <a:latin typeface="Arial" charset="0"/>
          <a:cs typeface="Arial" charset="0"/>
        </a:defRPr>
      </a:lvl7pPr>
      <a:lvl8pPr marL="1371600" algn="l" rtl="0" fontAlgn="base">
        <a:lnSpc>
          <a:spcPct val="85000"/>
        </a:lnSpc>
        <a:spcBef>
          <a:spcPct val="0"/>
        </a:spcBef>
        <a:spcAft>
          <a:spcPct val="0"/>
        </a:spcAft>
        <a:defRPr sz="4000">
          <a:solidFill>
            <a:schemeClr val="hlink"/>
          </a:solidFill>
          <a:latin typeface="Arial" charset="0"/>
          <a:cs typeface="Arial" charset="0"/>
        </a:defRPr>
      </a:lvl8pPr>
      <a:lvl9pPr marL="1828800" algn="l" rtl="0" fontAlgn="base">
        <a:lnSpc>
          <a:spcPct val="85000"/>
        </a:lnSpc>
        <a:spcBef>
          <a:spcPct val="0"/>
        </a:spcBef>
        <a:spcAft>
          <a:spcPct val="0"/>
        </a:spcAft>
        <a:defRPr sz="4000">
          <a:solidFill>
            <a:schemeClr val="hlink"/>
          </a:solidFill>
          <a:latin typeface="Arial" charset="0"/>
          <a:cs typeface="Arial" charset="0"/>
        </a:defRPr>
      </a:lvl9pPr>
    </p:titleStyle>
    <p:bodyStyle>
      <a:lvl1pPr marL="361950" indent="-361950" algn="l" rtl="0" eaLnBrk="0" fontAlgn="base" hangingPunct="0">
        <a:lnSpc>
          <a:spcPct val="115000"/>
        </a:lnSpc>
        <a:spcBef>
          <a:spcPct val="10000"/>
        </a:spcBef>
        <a:spcAft>
          <a:spcPct val="0"/>
        </a:spcAft>
        <a:buClr>
          <a:schemeClr val="accent2"/>
        </a:buClr>
        <a:buChar char="•"/>
        <a:defRPr lang="fr-FR" sz="1800" dirty="0" smtClean="0">
          <a:solidFill>
            <a:schemeClr val="tx1"/>
          </a:solidFill>
          <a:latin typeface="+mn-lt"/>
          <a:ea typeface="+mn-ea"/>
          <a:cs typeface="+mn-cs"/>
        </a:defRPr>
      </a:lvl1pPr>
      <a:lvl2pPr marL="712788" indent="-361950" algn="l" rtl="0" eaLnBrk="0" fontAlgn="base" hangingPunct="0">
        <a:lnSpc>
          <a:spcPct val="115000"/>
        </a:lnSpc>
        <a:spcBef>
          <a:spcPct val="10000"/>
        </a:spcBef>
        <a:spcAft>
          <a:spcPct val="0"/>
        </a:spcAft>
        <a:buFont typeface="Courier New" panose="02070309020205020404" pitchFamily="49" charset="0"/>
        <a:buChar char="­"/>
        <a:defRPr sz="1800">
          <a:solidFill>
            <a:schemeClr val="tx1"/>
          </a:solidFill>
          <a:latin typeface="+mn-lt"/>
          <a:cs typeface="+mn-cs"/>
        </a:defRPr>
      </a:lvl2pPr>
      <a:lvl3pPr marL="722313" indent="-177800" algn="l" rtl="0" eaLnBrk="0" fontAlgn="base" hangingPunct="0">
        <a:lnSpc>
          <a:spcPct val="115000"/>
        </a:lnSpc>
        <a:spcBef>
          <a:spcPct val="10000"/>
        </a:spcBef>
        <a:spcAft>
          <a:spcPct val="0"/>
        </a:spcAft>
        <a:buClr>
          <a:schemeClr val="hlink"/>
        </a:buClr>
        <a:buChar char="•"/>
        <a:defRPr sz="1200">
          <a:solidFill>
            <a:schemeClr val="tx1"/>
          </a:solidFill>
          <a:latin typeface="+mn-lt"/>
          <a:cs typeface="+mn-cs"/>
        </a:defRPr>
      </a:lvl3pPr>
      <a:lvl4pPr marL="723900" algn="l" rtl="0" eaLnBrk="0" fontAlgn="base" hangingPunct="0">
        <a:lnSpc>
          <a:spcPct val="115000"/>
        </a:lnSpc>
        <a:spcBef>
          <a:spcPct val="10000"/>
        </a:spcBef>
        <a:spcAft>
          <a:spcPct val="0"/>
        </a:spcAft>
        <a:defRPr sz="1200">
          <a:solidFill>
            <a:schemeClr val="tx1"/>
          </a:solidFill>
          <a:latin typeface="+mn-lt"/>
          <a:cs typeface="+mn-cs"/>
        </a:defRPr>
      </a:lvl4pPr>
      <a:lvl5pPr marL="903288" indent="-177800" algn="l" rtl="0" eaLnBrk="0" fontAlgn="base" hangingPunct="0">
        <a:lnSpc>
          <a:spcPct val="115000"/>
        </a:lnSpc>
        <a:spcBef>
          <a:spcPct val="10000"/>
        </a:spcBef>
        <a:spcAft>
          <a:spcPct val="0"/>
        </a:spcAft>
        <a:buClr>
          <a:schemeClr val="folHlink"/>
        </a:buClr>
        <a:buChar char="•"/>
        <a:defRPr sz="1000">
          <a:solidFill>
            <a:schemeClr val="tx1"/>
          </a:solidFill>
          <a:latin typeface="+mn-lt"/>
          <a:cs typeface="+mn-cs"/>
        </a:defRPr>
      </a:lvl5pPr>
      <a:lvl6pPr marL="1360488" indent="-177800" algn="l" rtl="0" fontAlgn="base">
        <a:lnSpc>
          <a:spcPct val="115000"/>
        </a:lnSpc>
        <a:spcBef>
          <a:spcPct val="10000"/>
        </a:spcBef>
        <a:spcAft>
          <a:spcPct val="0"/>
        </a:spcAft>
        <a:buClr>
          <a:schemeClr val="folHlink"/>
        </a:buClr>
        <a:buChar char="•"/>
        <a:defRPr sz="1000">
          <a:solidFill>
            <a:schemeClr val="tx1"/>
          </a:solidFill>
          <a:latin typeface="+mn-lt"/>
          <a:cs typeface="+mn-cs"/>
        </a:defRPr>
      </a:lvl6pPr>
      <a:lvl7pPr marL="1817688" indent="-177800" algn="l" rtl="0" fontAlgn="base">
        <a:lnSpc>
          <a:spcPct val="115000"/>
        </a:lnSpc>
        <a:spcBef>
          <a:spcPct val="10000"/>
        </a:spcBef>
        <a:spcAft>
          <a:spcPct val="0"/>
        </a:spcAft>
        <a:buClr>
          <a:schemeClr val="folHlink"/>
        </a:buClr>
        <a:buChar char="•"/>
        <a:defRPr sz="1000">
          <a:solidFill>
            <a:schemeClr val="tx1"/>
          </a:solidFill>
          <a:latin typeface="+mn-lt"/>
          <a:cs typeface="+mn-cs"/>
        </a:defRPr>
      </a:lvl7pPr>
      <a:lvl8pPr marL="2274888" indent="-177800" algn="l" rtl="0" fontAlgn="base">
        <a:lnSpc>
          <a:spcPct val="115000"/>
        </a:lnSpc>
        <a:spcBef>
          <a:spcPct val="10000"/>
        </a:spcBef>
        <a:spcAft>
          <a:spcPct val="0"/>
        </a:spcAft>
        <a:buClr>
          <a:schemeClr val="folHlink"/>
        </a:buClr>
        <a:buChar char="•"/>
        <a:defRPr sz="1000">
          <a:solidFill>
            <a:schemeClr val="tx1"/>
          </a:solidFill>
          <a:latin typeface="+mn-lt"/>
          <a:cs typeface="+mn-cs"/>
        </a:defRPr>
      </a:lvl8pPr>
      <a:lvl9pPr marL="2732088" indent="-177800" algn="l" rtl="0" fontAlgn="base">
        <a:lnSpc>
          <a:spcPct val="115000"/>
        </a:lnSpc>
        <a:spcBef>
          <a:spcPct val="10000"/>
        </a:spcBef>
        <a:spcAft>
          <a:spcPct val="0"/>
        </a:spcAft>
        <a:buClr>
          <a:schemeClr val="folHlink"/>
        </a:buClr>
        <a:buChar char="•"/>
        <a:defRPr sz="1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0.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9.png"/><Relationship Id="rId7"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s://www.agefiph.fr/aides-handicap/depot-de-demande-d-aide-financiere" TargetMode="External"/><Relationship Id="rId3" Type="http://schemas.openxmlformats.org/officeDocument/2006/relationships/hyperlink" Target="https://www.agefiph.fr/" TargetMode="External"/><Relationship Id="rId7" Type="http://schemas.openxmlformats.org/officeDocument/2006/relationships/hyperlink" Target="https://www.agefiph.fr/comment-demander-une-aide-de-lagefiph"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hyperlink" Target="https://www.agefiph.fr/sites/default/files/medias/fichiers/2022-09/Metodia%20Septembre%202022.pdf" TargetMode="External"/><Relationship Id="rId10" Type="http://schemas.openxmlformats.org/officeDocument/2006/relationships/image" Target="../media/image20.png"/><Relationship Id="rId4" Type="http://schemas.openxmlformats.org/officeDocument/2006/relationships/hyperlink" Target="https://www.agefiph.fr/Professionnel/Offre-de-services-et-d-aides-financieres" TargetMode="External"/><Relationship Id="rId9" Type="http://schemas.openxmlformats.org/officeDocument/2006/relationships/hyperlink" Target="https://aides-financieres-professionnels-emploi-handicap.agefiph.f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travail-emploi.gouv.fr/emploi/emploi-et-handicap/prevention-et-maintien-dans-l-emploi/" TargetMode="External"/><Relationship Id="rId13" Type="http://schemas.openxmlformats.org/officeDocument/2006/relationships/image" Target="../media/image25.png"/><Relationship Id="rId3" Type="http://schemas.openxmlformats.org/officeDocument/2006/relationships/hyperlink" Target="https://www.medefhautesavoie.com/fr/actualite/guide-du-maintien-dans-lemploi-suite-a-une-longue-absence#:~:text=APIDES%2C%20structure%20de%20services%20de,suite%20%C3%A0%20une%20longue%20absence" TargetMode="External"/><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hyperlink" Target="https://www.agefiph.fr/Annuaire#recherche" TargetMode="External"/><Relationship Id="rId11" Type="http://schemas.openxmlformats.org/officeDocument/2006/relationships/image" Target="../media/image23.png"/><Relationship Id="rId5" Type="http://schemas.openxmlformats.org/officeDocument/2006/relationships/hyperlink" Target="mailto:entreprises.auvergne-rhone-alpes@agefiph.asso.fr" TargetMode="External"/><Relationship Id="rId10" Type="http://schemas.openxmlformats.org/officeDocument/2006/relationships/image" Target="../media/image22.gif"/><Relationship Id="rId4" Type="http://schemas.openxmlformats.org/officeDocument/2006/relationships/hyperlink" Target="https://www.agefiph.fr/" TargetMode="External"/><Relationship Id="rId9" Type="http://schemas.openxmlformats.org/officeDocument/2006/relationships/hyperlink" Target="https://auvergne-rhone-alpes.dreets.gouv.fr/Travail-et-relations-sociale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png"/><Relationship Id="rId7" Type="http://schemas.openxmlformats.org/officeDocument/2006/relationships/hyperlink" Target="mailto:m-grillot@agefiph.asso.fr" TargetMode="External"/><Relationship Id="rId2" Type="http://schemas.openxmlformats.org/officeDocument/2006/relationships/image" Target="../media/image26.jpeg"/><Relationship Id="rId1" Type="http://schemas.openxmlformats.org/officeDocument/2006/relationships/slideLayout" Target="../slideLayouts/slideLayout11.xml"/><Relationship Id="rId6" Type="http://schemas.openxmlformats.org/officeDocument/2006/relationships/hyperlink" Target="mailto:s-debrion@agefiph.asso.fr" TargetMode="External"/><Relationship Id="rId5" Type="http://schemas.openxmlformats.org/officeDocument/2006/relationships/hyperlink" Target="http://www.agefiph.fr/" TargetMode="External"/><Relationship Id="rId4" Type="http://schemas.openxmlformats.org/officeDocument/2006/relationships/hyperlink" Target="mailto:auvergne-rhone-alpes@agefiph.asso.fr" TargetMode="Externa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148279" y="554954"/>
            <a:ext cx="6821905" cy="4391119"/>
          </a:xfrm>
        </p:spPr>
        <p:txBody>
          <a:bodyPr/>
          <a:lstStyle/>
          <a:p>
            <a:pPr marL="0" indent="0" algn="ctr">
              <a:buNone/>
            </a:pPr>
            <a:r>
              <a:rPr lang="fr-FR" sz="3600" dirty="0" smtClean="0"/>
              <a:t> </a:t>
            </a:r>
            <a:r>
              <a:rPr lang="fr-FR" sz="2800" dirty="0" smtClean="0"/>
              <a:t>Présentation </a:t>
            </a:r>
            <a:r>
              <a:rPr lang="fr-FR" sz="2800" dirty="0"/>
              <a:t>de l’</a:t>
            </a:r>
            <a:r>
              <a:rPr lang="fr-FR" sz="2800" dirty="0" err="1"/>
              <a:t>Agefiph</a:t>
            </a:r>
            <a:r>
              <a:rPr lang="fr-FR" sz="2800" dirty="0"/>
              <a:t> et de son offre de services et d’aides financières en direction des entreprises et personnes en situation de </a:t>
            </a:r>
            <a:r>
              <a:rPr lang="fr-FR" sz="2800" dirty="0" smtClean="0"/>
              <a:t>handicap dans le cadre du maintien</a:t>
            </a:r>
          </a:p>
          <a:p>
            <a:pPr marL="0" indent="0" algn="ctr">
              <a:buNone/>
            </a:pPr>
            <a:endParaRPr lang="fr-FR" sz="2800" dirty="0"/>
          </a:p>
          <a:p>
            <a:pPr marL="0" indent="0">
              <a:buNone/>
            </a:pPr>
            <a:r>
              <a:rPr lang="fr-FR" sz="2400" dirty="0" err="1"/>
              <a:t>Syrielle</a:t>
            </a:r>
            <a:r>
              <a:rPr lang="fr-FR" sz="2400" dirty="0"/>
              <a:t> </a:t>
            </a:r>
            <a:r>
              <a:rPr lang="fr-FR" sz="2400" dirty="0" err="1" smtClean="0"/>
              <a:t>Debrion</a:t>
            </a:r>
            <a:r>
              <a:rPr lang="fr-FR" sz="2400" dirty="0" smtClean="0"/>
              <a:t>, Conseillère en prestations</a:t>
            </a:r>
          </a:p>
          <a:p>
            <a:pPr marL="0" indent="0">
              <a:buNone/>
            </a:pPr>
            <a:r>
              <a:rPr lang="fr-FR" sz="2400" dirty="0" smtClean="0"/>
              <a:t>Valérie </a:t>
            </a:r>
            <a:r>
              <a:rPr lang="fr-FR" sz="2400" dirty="0"/>
              <a:t>Fontaine</a:t>
            </a:r>
            <a:r>
              <a:rPr lang="fr-FR" sz="2400" dirty="0" smtClean="0"/>
              <a:t>, Chargée d’études</a:t>
            </a:r>
          </a:p>
          <a:p>
            <a:pPr marL="0" indent="0">
              <a:buNone/>
            </a:pPr>
            <a:r>
              <a:rPr lang="fr-FR" sz="2400" dirty="0" smtClean="0"/>
              <a:t>Marie-Pierre Grillot, Chargée d’études</a:t>
            </a:r>
            <a:endParaRPr lang="fr-FR" sz="1200" dirty="0"/>
          </a:p>
        </p:txBody>
      </p:sp>
    </p:spTree>
    <p:extLst>
      <p:ext uri="{BB962C8B-B14F-4D97-AF65-F5344CB8AC3E}">
        <p14:creationId xmlns:p14="http://schemas.microsoft.com/office/powerpoint/2010/main" val="1857604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4837" y="883708"/>
            <a:ext cx="8054947" cy="704549"/>
          </a:xfrm>
        </p:spPr>
        <p:txBody>
          <a:bodyPr/>
          <a:lstStyle/>
          <a:p>
            <a:r>
              <a:rPr lang="fr-FR" dirty="0" smtClean="0"/>
              <a:t>Des accompagnements et des aides aux personnes handicapées et aux entreprises pour  : </a:t>
            </a:r>
            <a:endParaRPr lang="fr-FR" dirty="0"/>
          </a:p>
        </p:txBody>
      </p:sp>
      <p:sp>
        <p:nvSpPr>
          <p:cNvPr id="5" name="Espace réservé du numéro de diapositive 4"/>
          <p:cNvSpPr>
            <a:spLocks noGrp="1"/>
          </p:cNvSpPr>
          <p:nvPr>
            <p:ph type="sldNum" sz="quarter" idx="4294967295"/>
          </p:nvPr>
        </p:nvSpPr>
        <p:spPr>
          <a:xfrm>
            <a:off x="6808824" y="6406992"/>
            <a:ext cx="2057400" cy="360000"/>
          </a:xfrm>
        </p:spPr>
        <p:txBody>
          <a:bodyPr/>
          <a:lstStyle/>
          <a:p>
            <a:fld id="{CAD88D1B-CF5F-403D-AB18-4344A17FAE8C}" type="slidenum">
              <a:rPr lang="fr-FR" smtClean="0"/>
              <a:t>10</a:t>
            </a:fld>
            <a:endParaRPr lang="fr-FR"/>
          </a:p>
        </p:txBody>
      </p:sp>
      <p:graphicFrame>
        <p:nvGraphicFramePr>
          <p:cNvPr id="17" name="Tableau 16"/>
          <p:cNvGraphicFramePr>
            <a:graphicFrameLocks noGrp="1"/>
          </p:cNvGraphicFramePr>
          <p:nvPr>
            <p:extLst>
              <p:ext uri="{D42A27DB-BD31-4B8C-83A1-F6EECF244321}">
                <p14:modId xmlns:p14="http://schemas.microsoft.com/office/powerpoint/2010/main" val="1810532844"/>
              </p:ext>
            </p:extLst>
          </p:nvPr>
        </p:nvGraphicFramePr>
        <p:xfrm>
          <a:off x="477672" y="2966853"/>
          <a:ext cx="8218720" cy="1956816"/>
        </p:xfrm>
        <a:graphic>
          <a:graphicData uri="http://schemas.openxmlformats.org/drawingml/2006/table">
            <a:tbl>
              <a:tblPr firstRow="1" firstCol="1" bandRow="1"/>
              <a:tblGrid>
                <a:gridCol w="3942017">
                  <a:extLst>
                    <a:ext uri="{9D8B030D-6E8A-4147-A177-3AD203B41FA5}">
                      <a16:colId xmlns:a16="http://schemas.microsoft.com/office/drawing/2014/main" val="2364719173"/>
                    </a:ext>
                  </a:extLst>
                </a:gridCol>
                <a:gridCol w="4276703">
                  <a:extLst>
                    <a:ext uri="{9D8B030D-6E8A-4147-A177-3AD203B41FA5}">
                      <a16:colId xmlns:a16="http://schemas.microsoft.com/office/drawing/2014/main" val="925711821"/>
                    </a:ext>
                  </a:extLst>
                </a:gridCol>
              </a:tblGrid>
              <a:tr h="0">
                <a:tc>
                  <a:txBody>
                    <a:bodyPr/>
                    <a:lstStyle/>
                    <a:p>
                      <a:pPr marL="342900" indent="-342900">
                        <a:lnSpc>
                          <a:spcPct val="107000"/>
                        </a:lnSpc>
                        <a:spcAft>
                          <a:spcPts val="0"/>
                        </a:spcAft>
                        <a:buFont typeface="Wingdings" panose="05000000000000000000" pitchFamily="2" charset="2"/>
                        <a:buChar char="v"/>
                      </a:pPr>
                      <a:r>
                        <a:rPr lang="fr-FR" sz="2000" dirty="0">
                          <a:effectLst/>
                          <a:latin typeface="Calibri" panose="020F0502020204030204" pitchFamily="34" charset="0"/>
                          <a:ea typeface="Calibri" panose="020F0502020204030204" pitchFamily="34" charset="0"/>
                          <a:cs typeface="Times New Roman" panose="02020603050405020304" pitchFamily="18" charset="0"/>
                        </a:rPr>
                        <a:t>Construire un projet professionnel</a:t>
                      </a:r>
                    </a:p>
                  </a:txBody>
                  <a:tcPr marL="68580" marR="68580" marT="0" marB="0" anchor="ctr">
                    <a:lnL>
                      <a:noFill/>
                    </a:lnL>
                    <a:lnR>
                      <a:noFill/>
                    </a:lnR>
                    <a:lnT>
                      <a:noFill/>
                    </a:lnT>
                    <a:lnB>
                      <a:noFill/>
                    </a:lnB>
                    <a:solidFill>
                      <a:schemeClr val="bg1">
                        <a:lumMod val="85000"/>
                      </a:schemeClr>
                    </a:solidFill>
                  </a:tcPr>
                </a:tc>
                <a:tc>
                  <a:txBody>
                    <a:bodyPr/>
                    <a:lstStyle/>
                    <a:p>
                      <a:pPr marL="342900" indent="-342900">
                        <a:lnSpc>
                          <a:spcPct val="107000"/>
                        </a:lnSpc>
                        <a:spcAft>
                          <a:spcPts val="0"/>
                        </a:spcAft>
                        <a:buFont typeface="Wingdings" panose="05000000000000000000" pitchFamily="2" charset="2"/>
                        <a:buChar char="v"/>
                      </a:pPr>
                      <a:r>
                        <a:rPr lang="fr-FR" sz="2000" dirty="0">
                          <a:effectLst/>
                          <a:latin typeface="Calibri" panose="020F0502020204030204" pitchFamily="34" charset="0"/>
                          <a:ea typeface="Calibri" panose="020F0502020204030204" pitchFamily="34" charset="0"/>
                          <a:cs typeface="Times New Roman" panose="02020603050405020304" pitchFamily="18" charset="0"/>
                        </a:rPr>
                        <a:t>Inclure le handicap dans la politique RH</a:t>
                      </a:r>
                    </a:p>
                  </a:txBody>
                  <a:tcPr marL="68580" marR="68580" marT="0" marB="0" anchor="ctr">
                    <a:lnL>
                      <a:noFill/>
                    </a:lnL>
                    <a:lnR>
                      <a:noFill/>
                    </a:lnR>
                    <a:lnT>
                      <a:noFill/>
                    </a:lnT>
                    <a:lnB>
                      <a:noFill/>
                    </a:lnB>
                    <a:solidFill>
                      <a:schemeClr val="accent3">
                        <a:lumMod val="25000"/>
                        <a:lumOff val="75000"/>
                      </a:schemeClr>
                    </a:solidFill>
                  </a:tcPr>
                </a:tc>
                <a:extLst>
                  <a:ext uri="{0D108BD9-81ED-4DB2-BD59-A6C34878D82A}">
                    <a16:rowId xmlns:a16="http://schemas.microsoft.com/office/drawing/2014/main" val="1849993416"/>
                  </a:ext>
                </a:extLst>
              </a:tr>
              <a:tr h="0">
                <a:tc>
                  <a:txBody>
                    <a:bodyPr/>
                    <a:lstStyle/>
                    <a:p>
                      <a:pPr marL="342900" indent="-342900">
                        <a:lnSpc>
                          <a:spcPct val="107000"/>
                        </a:lnSpc>
                        <a:spcAft>
                          <a:spcPts val="0"/>
                        </a:spcAft>
                        <a:buFont typeface="Wingdings" panose="05000000000000000000" pitchFamily="2" charset="2"/>
                        <a:buChar char="v"/>
                      </a:pPr>
                      <a:r>
                        <a:rPr lang="fr-FR" sz="2000" dirty="0">
                          <a:effectLst/>
                          <a:latin typeface="Calibri" panose="020F0502020204030204" pitchFamily="34" charset="0"/>
                          <a:ea typeface="Calibri" panose="020F0502020204030204" pitchFamily="34" charset="0"/>
                          <a:cs typeface="Times New Roman" panose="02020603050405020304" pitchFamily="18" charset="0"/>
                        </a:rPr>
                        <a:t>Trouver un </a:t>
                      </a: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emploi</a:t>
                      </a:r>
                    </a:p>
                    <a:p>
                      <a:pPr marL="342900" indent="-342900">
                        <a:lnSpc>
                          <a:spcPct val="107000"/>
                        </a:lnSpc>
                        <a:spcAft>
                          <a:spcPts val="0"/>
                        </a:spcAft>
                        <a:buFont typeface="Wingdings" panose="05000000000000000000" pitchFamily="2" charset="2"/>
                        <a:buChar char="v"/>
                      </a:pP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Se former</a:t>
                      </a:r>
                    </a:p>
                    <a:p>
                      <a:pPr marL="342900" indent="-342900">
                        <a:lnSpc>
                          <a:spcPct val="107000"/>
                        </a:lnSpc>
                        <a:spcAft>
                          <a:spcPts val="0"/>
                        </a:spcAft>
                        <a:buFont typeface="Wingdings" panose="05000000000000000000" pitchFamily="2" charset="2"/>
                        <a:buChar char="v"/>
                      </a:pP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Conserver son emploi</a:t>
                      </a:r>
                    </a:p>
                    <a:p>
                      <a:pPr marL="342900" indent="-342900">
                        <a:lnSpc>
                          <a:spcPct val="107000"/>
                        </a:lnSpc>
                        <a:spcAft>
                          <a:spcPts val="0"/>
                        </a:spcAft>
                        <a:buFont typeface="Wingdings" panose="05000000000000000000" pitchFamily="2" charset="2"/>
                        <a:buChar char="v"/>
                      </a:pP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Créer son entreprise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chemeClr val="bg1">
                        <a:lumMod val="85000"/>
                      </a:schemeClr>
                    </a:solidFill>
                  </a:tcPr>
                </a:tc>
                <a:tc>
                  <a:txBody>
                    <a:bodyPr/>
                    <a:lstStyle/>
                    <a:p>
                      <a:pPr marL="342900" indent="-342900">
                        <a:lnSpc>
                          <a:spcPct val="107000"/>
                        </a:lnSpc>
                        <a:spcAft>
                          <a:spcPts val="0"/>
                        </a:spcAft>
                        <a:buFont typeface="Wingdings" panose="05000000000000000000" pitchFamily="2" charset="2"/>
                        <a:buChar char="v"/>
                      </a:pPr>
                      <a:r>
                        <a:rPr lang="fr-FR" sz="2000" dirty="0">
                          <a:effectLst/>
                          <a:latin typeface="Calibri" panose="020F0502020204030204" pitchFamily="34" charset="0"/>
                          <a:ea typeface="Calibri" panose="020F0502020204030204" pitchFamily="34" charset="0"/>
                          <a:cs typeface="Times New Roman" panose="02020603050405020304" pitchFamily="18" charset="0"/>
                        </a:rPr>
                        <a:t>Recruter une personne en situation de </a:t>
                      </a: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handicap</a:t>
                      </a:r>
                    </a:p>
                    <a:p>
                      <a:pPr marL="342900" indent="-342900">
                        <a:lnSpc>
                          <a:spcPct val="107000"/>
                        </a:lnSpc>
                        <a:spcAft>
                          <a:spcPts val="0"/>
                        </a:spcAft>
                        <a:buFont typeface="Wingdings" panose="05000000000000000000" pitchFamily="2" charset="2"/>
                        <a:buChar char="v"/>
                      </a:pP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Maintenir </a:t>
                      </a:r>
                      <a:r>
                        <a:rPr lang="fr-FR" sz="2000" dirty="0">
                          <a:effectLst/>
                          <a:latin typeface="Calibri" panose="020F0502020204030204" pitchFamily="34" charset="0"/>
                          <a:ea typeface="Calibri" panose="020F0502020204030204" pitchFamily="34" charset="0"/>
                          <a:cs typeface="Times New Roman" panose="02020603050405020304" pitchFamily="18" charset="0"/>
                        </a:rPr>
                        <a:t>dans l’emploi une personne en situation de handicap</a:t>
                      </a:r>
                    </a:p>
                  </a:txBody>
                  <a:tcPr marL="68580" marR="68580" marT="0" marB="0">
                    <a:lnL>
                      <a:noFill/>
                    </a:lnL>
                    <a:lnR>
                      <a:noFill/>
                    </a:lnR>
                    <a:lnT>
                      <a:noFill/>
                    </a:lnT>
                    <a:lnB>
                      <a:noFill/>
                    </a:lnB>
                    <a:solidFill>
                      <a:schemeClr val="accent3">
                        <a:lumMod val="25000"/>
                        <a:lumOff val="75000"/>
                      </a:schemeClr>
                    </a:solidFill>
                  </a:tcPr>
                </a:tc>
                <a:extLst>
                  <a:ext uri="{0D108BD9-81ED-4DB2-BD59-A6C34878D82A}">
                    <a16:rowId xmlns:a16="http://schemas.microsoft.com/office/drawing/2014/main" val="2210725116"/>
                  </a:ext>
                </a:extLst>
              </a:tr>
            </a:tbl>
          </a:graphicData>
        </a:graphic>
      </p:graphicFrame>
      <p:pic>
        <p:nvPicPr>
          <p:cNvPr id="24" name="Image 23"/>
          <p:cNvPicPr/>
          <p:nvPr/>
        </p:nvPicPr>
        <p:blipFill>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887604" y="2179328"/>
            <a:ext cx="1275080" cy="634365"/>
          </a:xfrm>
          <a:prstGeom prst="rect">
            <a:avLst/>
          </a:prstGeom>
          <a:noFill/>
          <a:ln>
            <a:noFill/>
          </a:ln>
          <a:extLst/>
        </p:spPr>
      </p:pic>
      <p:pic>
        <p:nvPicPr>
          <p:cNvPr id="25" name="Image 24"/>
          <p:cNvPicPr/>
          <p:nvPr/>
        </p:nvPicPr>
        <p:blipFill>
          <a:blip r:embed="rId5">
            <a:extLst>
              <a:ext uri="{28A0092B-C50C-407E-A947-70E740481C1C}">
                <a14:useLocalDpi xmlns:a14="http://schemas.microsoft.com/office/drawing/2010/main" val="0"/>
              </a:ext>
            </a:extLst>
          </a:blip>
          <a:srcRect/>
          <a:stretch>
            <a:fillRect/>
          </a:stretch>
        </p:blipFill>
        <p:spPr bwMode="auto">
          <a:xfrm>
            <a:off x="5876579" y="2115530"/>
            <a:ext cx="1192961" cy="833940"/>
          </a:xfrm>
          <a:prstGeom prst="rect">
            <a:avLst/>
          </a:prstGeom>
          <a:noFill/>
          <a:ln>
            <a:noFill/>
          </a:ln>
          <a:extLst/>
        </p:spPr>
      </p:pic>
      <p:sp>
        <p:nvSpPr>
          <p:cNvPr id="14" name="Rectangle 13"/>
          <p:cNvSpPr/>
          <p:nvPr/>
        </p:nvSpPr>
        <p:spPr>
          <a:xfrm>
            <a:off x="55844" y="572594"/>
            <a:ext cx="843656" cy="1015663"/>
          </a:xfrm>
          <a:prstGeom prst="rect">
            <a:avLst/>
          </a:prstGeom>
        </p:spPr>
        <p:txBody>
          <a:bodyPr wrap="square">
            <a:spAutoFit/>
          </a:bodyPr>
          <a:lstStyle/>
          <a:p>
            <a:pPr lvl="0"/>
            <a:r>
              <a:rPr lang="fr-FR" sz="6000" b="1" dirty="0">
                <a:solidFill>
                  <a:srgbClr val="F27435"/>
                </a:solidFill>
              </a:rPr>
              <a:t>2</a:t>
            </a:r>
            <a:endParaRPr lang="fr-FR" sz="6000" dirty="0">
              <a:solidFill>
                <a:prstClr val="black"/>
              </a:solidFill>
            </a:endParaRPr>
          </a:p>
        </p:txBody>
      </p:sp>
    </p:spTree>
    <p:extLst>
      <p:ext uri="{BB962C8B-B14F-4D97-AF65-F5344CB8AC3E}">
        <p14:creationId xmlns:p14="http://schemas.microsoft.com/office/powerpoint/2010/main" val="3765596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0508" y="286792"/>
            <a:ext cx="8353492" cy="704549"/>
          </a:xfrm>
        </p:spPr>
        <p:txBody>
          <a:bodyPr/>
          <a:lstStyle/>
          <a:p>
            <a:r>
              <a:rPr lang="fr-FR" sz="2800" dirty="0" smtClean="0"/>
              <a:t>Les </a:t>
            </a:r>
            <a:r>
              <a:rPr lang="fr-FR" sz="2800" dirty="0" smtClean="0">
                <a:solidFill>
                  <a:srgbClr val="0070C0"/>
                </a:solidFill>
              </a:rPr>
              <a:t>accompagnements </a:t>
            </a:r>
            <a:r>
              <a:rPr lang="fr-FR" sz="2800" dirty="0" smtClean="0"/>
              <a:t>mobilisables</a:t>
            </a:r>
            <a:r>
              <a:rPr lang="fr-FR" sz="2800" dirty="0" smtClean="0">
                <a:solidFill>
                  <a:srgbClr val="0070C0"/>
                </a:solidFill>
              </a:rPr>
              <a:t> en direct</a:t>
            </a:r>
            <a:endParaRPr lang="fr-FR" sz="2800" dirty="0">
              <a:solidFill>
                <a:srgbClr val="0070C0"/>
              </a:solidFill>
            </a:endParaRPr>
          </a:p>
        </p:txBody>
      </p:sp>
      <p:sp>
        <p:nvSpPr>
          <p:cNvPr id="5" name="Espace réservé du numéro de diapositive 4"/>
          <p:cNvSpPr>
            <a:spLocks noGrp="1"/>
          </p:cNvSpPr>
          <p:nvPr>
            <p:ph type="sldNum" sz="quarter" idx="4294967295"/>
          </p:nvPr>
        </p:nvSpPr>
        <p:spPr>
          <a:xfrm>
            <a:off x="6808824" y="6406992"/>
            <a:ext cx="2057400" cy="360000"/>
          </a:xfrm>
        </p:spPr>
        <p:txBody>
          <a:bodyPr/>
          <a:lstStyle/>
          <a:p>
            <a:fld id="{CAD88D1B-CF5F-403D-AB18-4344A17FAE8C}" type="slidenum">
              <a:rPr lang="fr-FR" smtClean="0"/>
              <a:t>11</a:t>
            </a:fld>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4021325666"/>
              </p:ext>
            </p:extLst>
          </p:nvPr>
        </p:nvGraphicFramePr>
        <p:xfrm>
          <a:off x="371475" y="1100252"/>
          <a:ext cx="8461276" cy="4363524"/>
        </p:xfrm>
        <a:graphic>
          <a:graphicData uri="http://schemas.openxmlformats.org/drawingml/2006/table">
            <a:tbl>
              <a:tblPr firstRow="1" firstCol="1" bandRow="1"/>
              <a:tblGrid>
                <a:gridCol w="1981943">
                  <a:extLst>
                    <a:ext uri="{9D8B030D-6E8A-4147-A177-3AD203B41FA5}">
                      <a16:colId xmlns:a16="http://schemas.microsoft.com/office/drawing/2014/main" val="315567142"/>
                    </a:ext>
                  </a:extLst>
                </a:gridCol>
                <a:gridCol w="659285">
                  <a:extLst>
                    <a:ext uri="{9D8B030D-6E8A-4147-A177-3AD203B41FA5}">
                      <a16:colId xmlns:a16="http://schemas.microsoft.com/office/drawing/2014/main" val="2698568860"/>
                    </a:ext>
                  </a:extLst>
                </a:gridCol>
                <a:gridCol w="602221">
                  <a:extLst>
                    <a:ext uri="{9D8B030D-6E8A-4147-A177-3AD203B41FA5}">
                      <a16:colId xmlns:a16="http://schemas.microsoft.com/office/drawing/2014/main" val="767188940"/>
                    </a:ext>
                  </a:extLst>
                </a:gridCol>
                <a:gridCol w="5217827">
                  <a:extLst>
                    <a:ext uri="{9D8B030D-6E8A-4147-A177-3AD203B41FA5}">
                      <a16:colId xmlns:a16="http://schemas.microsoft.com/office/drawing/2014/main" val="913684266"/>
                    </a:ext>
                  </a:extLst>
                </a:gridCol>
              </a:tblGrid>
              <a:tr h="506847">
                <a:tc>
                  <a:txBody>
                    <a:bodyPr/>
                    <a:lstStyle/>
                    <a:p>
                      <a:pPr algn="ctr">
                        <a:lnSpc>
                          <a:spcPct val="107000"/>
                        </a:lnSpc>
                        <a:spcAft>
                          <a:spcPts val="0"/>
                        </a:spcAft>
                      </a:pPr>
                      <a:r>
                        <a:rPr lang="fr-FR"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Nature de l’accompagnement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fr-FR"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Cible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07000"/>
                        </a:lnSpc>
                        <a:spcAft>
                          <a:spcPts val="0"/>
                        </a:spcAft>
                      </a:pPr>
                      <a:r>
                        <a:rPr lang="fr-FR"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Objectif</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250789"/>
                  </a:ext>
                </a:extLst>
              </a:tr>
              <a:tr h="760270">
                <a:tc>
                  <a:txBody>
                    <a:bodyPr/>
                    <a:lstStyle/>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Appui et accompagnement </a:t>
                      </a:r>
                      <a:endParaRPr lang="fr-FR"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895" marR="53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Faciliter le recrutement, l’intégration, le maintien dans l’emploi et le parcours professionnel de la personne handicapée dans l’entreprise.</a:t>
                      </a:r>
                    </a:p>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6115942"/>
                  </a:ext>
                </a:extLst>
              </a:tr>
              <a:tr h="1013693">
                <a:tc>
                  <a:txBody>
                    <a:bodyPr/>
                    <a:lstStyle/>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895" marR="53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Sécuriser l’accès de la personne handicapée en formation en organisant les réponses à apporter en termes de compensation du handicap pendant la formation.</a:t>
                      </a:r>
                    </a:p>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6421602"/>
                  </a:ext>
                </a:extLst>
              </a:tr>
              <a:tr h="926305">
                <a:tc>
                  <a:txBody>
                    <a:bodyPr/>
                    <a:lstStyle/>
                    <a:p>
                      <a:pPr>
                        <a:lnSpc>
                          <a:spcPct val="107000"/>
                        </a:lnSpc>
                        <a:spcAft>
                          <a:spcPts val="0"/>
                        </a:spcAft>
                      </a:pPr>
                      <a:endParaRPr lang="fr-FR"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895" marR="53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nSpc>
                          <a:spcPct val="102000"/>
                        </a:lnSpc>
                        <a:spcBef>
                          <a:spcPts val="95"/>
                        </a:spcBef>
                        <a:spcAft>
                          <a:spcPts val="0"/>
                        </a:spcAft>
                      </a:pP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0795">
                        <a:lnSpc>
                          <a:spcPct val="102000"/>
                        </a:lnSpc>
                        <a:spcBef>
                          <a:spcPts val="95"/>
                        </a:spcBef>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Organiser </a:t>
                      </a:r>
                      <a:r>
                        <a:rPr lang="fr-FR" sz="1400" dirty="0">
                          <a:effectLst/>
                          <a:latin typeface="Calibri" panose="020F0502020204030204" pitchFamily="34" charset="0"/>
                          <a:ea typeface="Calibri" panose="020F0502020204030204" pitchFamily="34" charset="0"/>
                          <a:cs typeface="Times New Roman" panose="02020603050405020304" pitchFamily="18" charset="0"/>
                        </a:rPr>
                        <a:t>des échanges entre personnes en charge du sujet emploi handicap dans l’entreprise</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95" marR="53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3501199"/>
                  </a:ext>
                </a:extLst>
              </a:tr>
              <a:tr h="1013693">
                <a:tc>
                  <a:txBody>
                    <a:bodyPr/>
                    <a:lstStyle/>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Conseil et accompagnement emploi handicap des entreprises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Informer, conseiller et accompagner l’entreprise pour l’aider à intégrer le handicap dans sa pratique de gestion des ressources humaines et développer des projets en faveur de l’emploi des personnes handicapées</a:t>
                      </a:r>
                    </a:p>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9130608"/>
                  </a:ext>
                </a:extLst>
              </a:tr>
            </a:tbl>
          </a:graphicData>
        </a:graphic>
      </p:graphicFrame>
      <p:pic>
        <p:nvPicPr>
          <p:cNvPr id="26" name="Image 25"/>
          <p:cNvPicPr/>
          <p:nvPr/>
        </p:nvPicPr>
        <p:blipFill>
          <a:blip r:embed="rId3">
            <a:extLst>
              <a:ext uri="{28A0092B-C50C-407E-A947-70E740481C1C}">
                <a14:useLocalDpi xmlns:a14="http://schemas.microsoft.com/office/drawing/2010/main" val="0"/>
              </a:ext>
            </a:extLst>
          </a:blip>
          <a:srcRect/>
          <a:stretch>
            <a:fillRect/>
          </a:stretch>
        </p:blipFill>
        <p:spPr bwMode="auto">
          <a:xfrm>
            <a:off x="2417804" y="1792749"/>
            <a:ext cx="456565" cy="419100"/>
          </a:xfrm>
          <a:prstGeom prst="rect">
            <a:avLst/>
          </a:prstGeom>
          <a:noFill/>
          <a:ln>
            <a:noFill/>
          </a:ln>
          <a:extLst/>
        </p:spPr>
      </p:pic>
      <p:pic>
        <p:nvPicPr>
          <p:cNvPr id="27" name="Image 26"/>
          <p:cNvPicPr/>
          <p:nvPr/>
        </p:nvPicPr>
        <p:blipFill>
          <a:blip r:embed="rId3">
            <a:extLst>
              <a:ext uri="{28A0092B-C50C-407E-A947-70E740481C1C}">
                <a14:useLocalDpi xmlns:a14="http://schemas.microsoft.com/office/drawing/2010/main" val="0"/>
              </a:ext>
            </a:extLst>
          </a:blip>
          <a:srcRect/>
          <a:stretch>
            <a:fillRect/>
          </a:stretch>
        </p:blipFill>
        <p:spPr bwMode="auto">
          <a:xfrm>
            <a:off x="2433704" y="2708716"/>
            <a:ext cx="520680" cy="354059"/>
          </a:xfrm>
          <a:prstGeom prst="rect">
            <a:avLst/>
          </a:prstGeom>
          <a:noFill/>
          <a:ln>
            <a:noFill/>
          </a:ln>
          <a:extLst/>
        </p:spPr>
      </p:pic>
      <p:pic>
        <p:nvPicPr>
          <p:cNvPr id="28" name="Image 27"/>
          <p:cNvPicPr/>
          <p:nvPr/>
        </p:nvPicPr>
        <p:blipFill>
          <a:blip r:embed="rId3">
            <a:extLst>
              <a:ext uri="{28A0092B-C50C-407E-A947-70E740481C1C}">
                <a14:useLocalDpi xmlns:a14="http://schemas.microsoft.com/office/drawing/2010/main" val="0"/>
              </a:ext>
            </a:extLst>
          </a:blip>
          <a:srcRect/>
          <a:stretch>
            <a:fillRect/>
          </a:stretch>
        </p:blipFill>
        <p:spPr bwMode="auto">
          <a:xfrm>
            <a:off x="2452958" y="3575435"/>
            <a:ext cx="520680" cy="354059"/>
          </a:xfrm>
          <a:prstGeom prst="rect">
            <a:avLst/>
          </a:prstGeom>
          <a:noFill/>
          <a:ln>
            <a:noFill/>
          </a:ln>
          <a:extLst/>
        </p:spPr>
      </p:pic>
      <p:pic>
        <p:nvPicPr>
          <p:cNvPr id="29" name="Image 28"/>
          <p:cNvPicPr/>
          <p:nvPr/>
        </p:nvPicPr>
        <p:blipFill>
          <a:blip r:embed="rId3">
            <a:extLst>
              <a:ext uri="{28A0092B-C50C-407E-A947-70E740481C1C}">
                <a14:useLocalDpi xmlns:a14="http://schemas.microsoft.com/office/drawing/2010/main" val="0"/>
              </a:ext>
            </a:extLst>
          </a:blip>
          <a:srcRect/>
          <a:stretch>
            <a:fillRect/>
          </a:stretch>
        </p:blipFill>
        <p:spPr bwMode="auto">
          <a:xfrm>
            <a:off x="2456965" y="4671239"/>
            <a:ext cx="520680" cy="354059"/>
          </a:xfrm>
          <a:prstGeom prst="rect">
            <a:avLst/>
          </a:prstGeom>
          <a:noFill/>
          <a:ln>
            <a:noFill/>
          </a:ln>
          <a:extLst/>
        </p:spPr>
      </p:pic>
      <p:pic>
        <p:nvPicPr>
          <p:cNvPr id="36" name="Image 35" descr="http://img.over-blog-kiwi.com/1/40/67/00/20181014/ob_ca2910_cap-emploi-logo-ligne-baseline-rv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709" y="1876833"/>
            <a:ext cx="1343025" cy="537845"/>
          </a:xfrm>
          <a:prstGeom prst="rect">
            <a:avLst/>
          </a:prstGeom>
          <a:noFill/>
          <a:ln>
            <a:noFill/>
          </a:ln>
        </p:spPr>
      </p:pic>
      <p:pic>
        <p:nvPicPr>
          <p:cNvPr id="15" name="Image 14"/>
          <p:cNvPicPr/>
          <p:nvPr/>
        </p:nvPicPr>
        <p:blipFill>
          <a:blip r:embed="rId5" cstate="hq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49468" y="1862047"/>
            <a:ext cx="555941" cy="307781"/>
          </a:xfrm>
          <a:prstGeom prst="rect">
            <a:avLst/>
          </a:prstGeom>
          <a:noFill/>
          <a:ln>
            <a:noFill/>
          </a:ln>
          <a:extLst/>
        </p:spPr>
      </p:pic>
      <p:pic>
        <p:nvPicPr>
          <p:cNvPr id="16" name="Image 15"/>
          <p:cNvPicPr/>
          <p:nvPr/>
        </p:nvPicPr>
        <p:blipFill>
          <a:blip r:embed="rId5" cstate="hq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39807" y="2708716"/>
            <a:ext cx="555941" cy="307781"/>
          </a:xfrm>
          <a:prstGeom prst="rect">
            <a:avLst/>
          </a:prstGeom>
          <a:noFill/>
          <a:ln>
            <a:noFill/>
          </a:ln>
          <a:extLst/>
        </p:spPr>
      </p:pic>
      <p:pic>
        <p:nvPicPr>
          <p:cNvPr id="19" name="Image 1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20936312">
            <a:off x="1565022" y="3929267"/>
            <a:ext cx="932300" cy="291915"/>
          </a:xfrm>
          <a:prstGeom prst="rect">
            <a:avLst/>
          </a:prstGeom>
        </p:spPr>
      </p:pic>
      <p:pic>
        <p:nvPicPr>
          <p:cNvPr id="21" name="Image 20"/>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20936312">
            <a:off x="1559960" y="2972679"/>
            <a:ext cx="932300" cy="291915"/>
          </a:xfrm>
          <a:prstGeom prst="rect">
            <a:avLst/>
          </a:prstGeom>
        </p:spPr>
      </p:pic>
      <p:pic>
        <p:nvPicPr>
          <p:cNvPr id="22" name="Image 2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20936312">
            <a:off x="1576428" y="5036009"/>
            <a:ext cx="932300" cy="291915"/>
          </a:xfrm>
          <a:prstGeom prst="rect">
            <a:avLst/>
          </a:prstGeom>
        </p:spPr>
      </p:pic>
      <p:sp>
        <p:nvSpPr>
          <p:cNvPr id="23" name="Rectangle 22"/>
          <p:cNvSpPr/>
          <p:nvPr/>
        </p:nvSpPr>
        <p:spPr>
          <a:xfrm>
            <a:off x="73763" y="110995"/>
            <a:ext cx="843656" cy="1015663"/>
          </a:xfrm>
          <a:prstGeom prst="rect">
            <a:avLst/>
          </a:prstGeom>
        </p:spPr>
        <p:txBody>
          <a:bodyPr wrap="square">
            <a:spAutoFit/>
          </a:bodyPr>
          <a:lstStyle/>
          <a:p>
            <a:pPr lvl="0"/>
            <a:r>
              <a:rPr lang="fr-FR" sz="6000" b="1" dirty="0">
                <a:solidFill>
                  <a:srgbClr val="F27435"/>
                </a:solidFill>
              </a:rPr>
              <a:t>2</a:t>
            </a:r>
            <a:endParaRPr lang="fr-FR" sz="6000" dirty="0">
              <a:solidFill>
                <a:prstClr val="black"/>
              </a:solidFill>
            </a:endParaRPr>
          </a:p>
        </p:txBody>
      </p:sp>
      <p:pic>
        <p:nvPicPr>
          <p:cNvPr id="3" name="Imag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261" y="3525520"/>
            <a:ext cx="1681030" cy="384759"/>
          </a:xfrm>
          <a:prstGeom prst="rect">
            <a:avLst/>
          </a:prstGeom>
        </p:spPr>
      </p:pic>
      <p:pic>
        <p:nvPicPr>
          <p:cNvPr id="6" name="Image 5"/>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04444" y="2594022"/>
            <a:ext cx="1527556" cy="369142"/>
          </a:xfrm>
          <a:prstGeom prst="rect">
            <a:avLst/>
          </a:prstGeom>
        </p:spPr>
      </p:pic>
    </p:spTree>
    <p:extLst>
      <p:ext uri="{BB962C8B-B14F-4D97-AF65-F5344CB8AC3E}">
        <p14:creationId xmlns:p14="http://schemas.microsoft.com/office/powerpoint/2010/main" val="102489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9673" y="-25839"/>
            <a:ext cx="8353492" cy="704549"/>
          </a:xfrm>
        </p:spPr>
        <p:txBody>
          <a:bodyPr/>
          <a:lstStyle/>
          <a:p>
            <a:r>
              <a:rPr lang="fr-FR" sz="2800" dirty="0" smtClean="0"/>
              <a:t>Les </a:t>
            </a:r>
            <a:r>
              <a:rPr lang="fr-FR" sz="2800" dirty="0" smtClean="0">
                <a:solidFill>
                  <a:srgbClr val="0070C0"/>
                </a:solidFill>
              </a:rPr>
              <a:t>accompagnements </a:t>
            </a:r>
            <a:r>
              <a:rPr lang="fr-FR" sz="2800" dirty="0" smtClean="0"/>
              <a:t>mobilisables</a:t>
            </a:r>
            <a:r>
              <a:rPr lang="fr-FR" sz="2800" dirty="0" smtClean="0">
                <a:solidFill>
                  <a:srgbClr val="0070C0"/>
                </a:solidFill>
              </a:rPr>
              <a:t> sur prescription</a:t>
            </a:r>
            <a:endParaRPr lang="fr-FR" sz="2800" dirty="0">
              <a:solidFill>
                <a:srgbClr val="0070C0"/>
              </a:solidFill>
            </a:endParaRPr>
          </a:p>
        </p:txBody>
      </p:sp>
      <p:sp>
        <p:nvSpPr>
          <p:cNvPr id="5" name="Espace réservé du numéro de diapositive 4"/>
          <p:cNvSpPr>
            <a:spLocks noGrp="1"/>
          </p:cNvSpPr>
          <p:nvPr>
            <p:ph type="sldNum" sz="quarter" idx="4294967295"/>
          </p:nvPr>
        </p:nvSpPr>
        <p:spPr>
          <a:xfrm>
            <a:off x="6808824" y="6406992"/>
            <a:ext cx="2057400" cy="360000"/>
          </a:xfrm>
        </p:spPr>
        <p:txBody>
          <a:bodyPr/>
          <a:lstStyle/>
          <a:p>
            <a:fld id="{CAD88D1B-CF5F-403D-AB18-4344A17FAE8C}" type="slidenum">
              <a:rPr lang="fr-FR" smtClean="0"/>
              <a:t>12</a:t>
            </a:fld>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2528865100"/>
              </p:ext>
            </p:extLst>
          </p:nvPr>
        </p:nvGraphicFramePr>
        <p:xfrm>
          <a:off x="371477" y="494565"/>
          <a:ext cx="8494747" cy="4585494"/>
        </p:xfrm>
        <a:graphic>
          <a:graphicData uri="http://schemas.openxmlformats.org/drawingml/2006/table">
            <a:tbl>
              <a:tblPr firstRow="1" firstCol="1" bandRow="1"/>
              <a:tblGrid>
                <a:gridCol w="1989783">
                  <a:extLst>
                    <a:ext uri="{9D8B030D-6E8A-4147-A177-3AD203B41FA5}">
                      <a16:colId xmlns:a16="http://schemas.microsoft.com/office/drawing/2014/main" val="315567142"/>
                    </a:ext>
                  </a:extLst>
                </a:gridCol>
                <a:gridCol w="661893">
                  <a:extLst>
                    <a:ext uri="{9D8B030D-6E8A-4147-A177-3AD203B41FA5}">
                      <a16:colId xmlns:a16="http://schemas.microsoft.com/office/drawing/2014/main" val="2698568860"/>
                    </a:ext>
                  </a:extLst>
                </a:gridCol>
                <a:gridCol w="604603">
                  <a:extLst>
                    <a:ext uri="{9D8B030D-6E8A-4147-A177-3AD203B41FA5}">
                      <a16:colId xmlns:a16="http://schemas.microsoft.com/office/drawing/2014/main" val="767188940"/>
                    </a:ext>
                  </a:extLst>
                </a:gridCol>
                <a:gridCol w="5238468">
                  <a:extLst>
                    <a:ext uri="{9D8B030D-6E8A-4147-A177-3AD203B41FA5}">
                      <a16:colId xmlns:a16="http://schemas.microsoft.com/office/drawing/2014/main" val="913684266"/>
                    </a:ext>
                  </a:extLst>
                </a:gridCol>
              </a:tblGrid>
              <a:tr h="521631">
                <a:tc>
                  <a:txBody>
                    <a:bodyPr/>
                    <a:lstStyle/>
                    <a:p>
                      <a:pPr algn="ctr">
                        <a:lnSpc>
                          <a:spcPct val="107000"/>
                        </a:lnSpc>
                        <a:spcAft>
                          <a:spcPts val="0"/>
                        </a:spcAft>
                      </a:pPr>
                      <a:r>
                        <a:rPr lang="fr-FR"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Nature de l’accompagnement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fr-FR"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Cible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07000"/>
                        </a:lnSpc>
                        <a:spcAft>
                          <a:spcPts val="0"/>
                        </a:spcAft>
                      </a:pPr>
                      <a:r>
                        <a:rPr lang="fr-FR"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Objectif</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250789"/>
                  </a:ext>
                </a:extLst>
              </a:tr>
              <a:tr h="586882">
                <a:tc>
                  <a:txBody>
                    <a:bodyPr/>
                    <a:lstStyle/>
                    <a:p>
                      <a:pPr>
                        <a:lnSpc>
                          <a:spcPct val="107000"/>
                        </a:lnSpc>
                        <a:spcAft>
                          <a:spcPts val="0"/>
                        </a:spcAft>
                      </a:pPr>
                      <a:endParaRPr lang="fr-FR"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smtClean="0">
                          <a:effectLst/>
                          <a:latin typeface="Calibri" panose="020F0502020204030204" pitchFamily="34" charset="0"/>
                          <a:ea typeface="Calibri" panose="020F0502020204030204" pitchFamily="34" charset="0"/>
                          <a:cs typeface="Times New Roman" panose="02020603050405020304" pitchFamily="18" charset="0"/>
                        </a:rPr>
                        <a:t>Emploi Accompagné</a:t>
                      </a:r>
                    </a:p>
                    <a:p>
                      <a:pPr>
                        <a:lnSpc>
                          <a:spcPct val="107000"/>
                        </a:lnSpc>
                        <a:spcAft>
                          <a:spcPts val="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895" marR="53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Permettre</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à une personne handicapé d’accéder et de conserver un emploi rémunéré</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95" marR="53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6115942"/>
                  </a:ext>
                </a:extLst>
              </a:tr>
              <a:tr h="1013281">
                <a:tc>
                  <a:txBody>
                    <a:bodyPr/>
                    <a:lstStyle/>
                    <a:p>
                      <a:pPr>
                        <a:lnSpc>
                          <a:spcPct val="107000"/>
                        </a:lnSpc>
                        <a:spcAft>
                          <a:spcPts val="0"/>
                        </a:spcAft>
                      </a:pPr>
                      <a:endParaRPr lang="fr-FR"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FR"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smtClean="0">
                          <a:effectLst/>
                          <a:latin typeface="Calibri" panose="020F0502020204030204" pitchFamily="34" charset="0"/>
                          <a:ea typeface="Calibri" panose="020F0502020204030204" pitchFamily="34" charset="0"/>
                          <a:cs typeface="Times New Roman" panose="02020603050405020304" pitchFamily="18" charset="0"/>
                        </a:rPr>
                        <a:t>Prestation d’Appui</a:t>
                      </a:r>
                      <a:r>
                        <a:rPr lang="fr-FR" sz="1200" b="1" baseline="0" dirty="0" smtClean="0">
                          <a:effectLst/>
                          <a:latin typeface="Calibri" panose="020F0502020204030204" pitchFamily="34" charset="0"/>
                          <a:ea typeface="Calibri" panose="020F0502020204030204" pitchFamily="34" charset="0"/>
                          <a:cs typeface="Times New Roman" panose="02020603050405020304" pitchFamily="18" charset="0"/>
                        </a:rPr>
                        <a:t> Spécifique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895" marR="53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Apporter</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un appui expert au conseiller à l’emploi référent de parcours permettant d’identifier précisément les conséquences du handicap au regard du projet professionnel de la personne et les moyens de le compenser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95" marR="53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6421602"/>
                  </a:ext>
                </a:extLst>
              </a:tr>
              <a:tr h="698224">
                <a:tc>
                  <a:txBody>
                    <a:bodyPr/>
                    <a:lstStyle/>
                    <a:p>
                      <a:pPr>
                        <a:lnSpc>
                          <a:spcPct val="107000"/>
                        </a:lnSpc>
                        <a:spcAft>
                          <a:spcPts val="0"/>
                        </a:spcAft>
                      </a:pPr>
                      <a:r>
                        <a:rPr lang="fr-FR" sz="1200" b="1" dirty="0" smtClean="0">
                          <a:effectLst/>
                          <a:latin typeface="Calibri" panose="020F0502020204030204" pitchFamily="34" charset="0"/>
                          <a:ea typeface="Calibri" panose="020F0502020204030204" pitchFamily="34" charset="0"/>
                          <a:cs typeface="Times New Roman" panose="02020603050405020304" pitchFamily="18" charset="0"/>
                        </a:rPr>
                        <a:t>Etudes ergonomiques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895" marR="53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nSpc>
                          <a:spcPct val="102000"/>
                        </a:lnSpc>
                        <a:spcBef>
                          <a:spcPts val="95"/>
                        </a:spcBef>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Analyser</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la situation de travail et identifier les solutions permettant l’adaptation du poste de travail en fonction du handicap de la personne handicapée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95" marR="53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3501199"/>
                  </a:ext>
                </a:extLst>
              </a:tr>
              <a:tr h="786490">
                <a:tc>
                  <a:txBody>
                    <a:bodyPr/>
                    <a:lstStyle/>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Conseil et accompagnement </a:t>
                      </a:r>
                      <a:r>
                        <a:rPr lang="fr-FR" sz="1200" b="1" dirty="0" smtClean="0">
                          <a:effectLst/>
                          <a:latin typeface="Calibri" panose="020F0502020204030204" pitchFamily="34" charset="0"/>
                          <a:ea typeface="Calibri" panose="020F0502020204030204" pitchFamily="34" charset="0"/>
                          <a:cs typeface="Times New Roman" panose="02020603050405020304" pitchFamily="18" charset="0"/>
                        </a:rPr>
                        <a:t>à la création  ou  la reprise</a:t>
                      </a:r>
                      <a:r>
                        <a:rPr lang="fr-FR" sz="1200" b="1" baseline="0" dirty="0" smtClean="0">
                          <a:effectLst/>
                          <a:latin typeface="Calibri" panose="020F0502020204030204" pitchFamily="34" charset="0"/>
                          <a:ea typeface="Calibri" panose="020F0502020204030204" pitchFamily="34" charset="0"/>
                          <a:cs typeface="Times New Roman" panose="02020603050405020304" pitchFamily="18" charset="0"/>
                        </a:rPr>
                        <a:t> d’entreprise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Accompagner</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et faciliter la création d’entreprise par une personne handicapée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95" marR="53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9130608"/>
                  </a:ext>
                </a:extLst>
              </a:tr>
              <a:tr h="969505">
                <a:tc>
                  <a:txBody>
                    <a:bodyPr/>
                    <a:lstStyle/>
                    <a:p>
                      <a:pPr>
                        <a:lnSpc>
                          <a:spcPct val="107000"/>
                        </a:lnSpc>
                        <a:spcAft>
                          <a:spcPts val="0"/>
                        </a:spcAft>
                      </a:pPr>
                      <a:r>
                        <a:rPr lang="fr-FR" sz="1200" b="1" dirty="0" smtClean="0">
                          <a:effectLst/>
                          <a:latin typeface="Calibri" panose="020F0502020204030204" pitchFamily="34" charset="0"/>
                          <a:ea typeface="Calibri" panose="020F0502020204030204" pitchFamily="34" charset="0"/>
                          <a:cs typeface="Times New Roman" panose="02020603050405020304" pitchFamily="18" charset="0"/>
                        </a:rPr>
                        <a:t>Prestation d’analyse</a:t>
                      </a:r>
                      <a:r>
                        <a:rPr lang="fr-FR" sz="1200" b="1" baseline="0" dirty="0" smtClean="0">
                          <a:effectLst/>
                          <a:latin typeface="Calibri" panose="020F0502020204030204" pitchFamily="34" charset="0"/>
                          <a:ea typeface="Calibri" panose="020F0502020204030204" pitchFamily="34" charset="0"/>
                          <a:cs typeface="Times New Roman" panose="02020603050405020304" pitchFamily="18" charset="0"/>
                        </a:rPr>
                        <a:t> des capacités professionnelles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Entretien-conseil</a:t>
                      </a:r>
                      <a:r>
                        <a:rPr lang="fr-FR" sz="1200" baseline="0" dirty="0" smtClean="0">
                          <a:effectLst/>
                          <a:latin typeface="Calibri" panose="020F0502020204030204" pitchFamily="34" charset="0"/>
                          <a:ea typeface="Calibri" panose="020F0502020204030204" pitchFamily="34" charset="0"/>
                          <a:cs typeface="Times New Roman" panose="02020603050405020304" pitchFamily="18" charset="0"/>
                        </a:rPr>
                        <a:t> réalisé par des professionnels permettant de</a:t>
                      </a:r>
                    </a:p>
                    <a:p>
                      <a:pPr marL="285750" indent="-285750">
                        <a:lnSpc>
                          <a:spcPct val="107000"/>
                        </a:lnSpc>
                        <a:spcAft>
                          <a:spcPts val="0"/>
                        </a:spcAft>
                        <a:buFontTx/>
                        <a:buChar char="-"/>
                      </a:pPr>
                      <a:r>
                        <a:rPr lang="fr-FR" sz="1200" baseline="0" dirty="0" smtClean="0">
                          <a:effectLst/>
                          <a:latin typeface="Calibri" panose="020F0502020204030204" pitchFamily="34" charset="0"/>
                          <a:ea typeface="Calibri" panose="020F0502020204030204" pitchFamily="34" charset="0"/>
                          <a:cs typeface="Times New Roman" panose="02020603050405020304" pitchFamily="18" charset="0"/>
                        </a:rPr>
                        <a:t>vérifier la compatibilité entre le handicap et le projet professionnelle et/ou de formation </a:t>
                      </a:r>
                    </a:p>
                    <a:p>
                      <a:pPr marL="285750" indent="-285750">
                        <a:lnSpc>
                          <a:spcPct val="107000"/>
                        </a:lnSpc>
                        <a:spcAft>
                          <a:spcPts val="0"/>
                        </a:spcAft>
                        <a:buFontTx/>
                        <a:buChar char="-"/>
                      </a:pPr>
                      <a:r>
                        <a:rPr lang="fr-FR" sz="1200" baseline="0" dirty="0" smtClean="0">
                          <a:effectLst/>
                          <a:latin typeface="Calibri" panose="020F0502020204030204" pitchFamily="34" charset="0"/>
                          <a:ea typeface="Calibri" panose="020F0502020204030204" pitchFamily="34" charset="0"/>
                          <a:cs typeface="Times New Roman" panose="02020603050405020304" pitchFamily="18" charset="0"/>
                        </a:rPr>
                        <a:t>mettre en évidence les capacités mobilisables en lien avec le projet professionnel et/ou de formation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895" marR="53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847132"/>
                  </a:ext>
                </a:extLst>
              </a:tr>
            </a:tbl>
          </a:graphicData>
        </a:graphic>
      </p:graphicFrame>
      <p:pic>
        <p:nvPicPr>
          <p:cNvPr id="26" name="Image 25"/>
          <p:cNvPicPr/>
          <p:nvPr/>
        </p:nvPicPr>
        <p:blipFill>
          <a:blip r:embed="rId3">
            <a:extLst>
              <a:ext uri="{28A0092B-C50C-407E-A947-70E740481C1C}">
                <a14:useLocalDpi xmlns:a14="http://schemas.microsoft.com/office/drawing/2010/main" val="0"/>
              </a:ext>
            </a:extLst>
          </a:blip>
          <a:srcRect/>
          <a:stretch>
            <a:fillRect/>
          </a:stretch>
        </p:blipFill>
        <p:spPr bwMode="auto">
          <a:xfrm>
            <a:off x="2490278" y="1121556"/>
            <a:ext cx="456565" cy="419100"/>
          </a:xfrm>
          <a:prstGeom prst="rect">
            <a:avLst/>
          </a:prstGeom>
          <a:noFill/>
          <a:ln>
            <a:noFill/>
          </a:ln>
          <a:extLst/>
        </p:spPr>
      </p:pic>
      <p:pic>
        <p:nvPicPr>
          <p:cNvPr id="27" name="Image 26"/>
          <p:cNvPicPr/>
          <p:nvPr/>
        </p:nvPicPr>
        <p:blipFill>
          <a:blip r:embed="rId3">
            <a:extLst>
              <a:ext uri="{28A0092B-C50C-407E-A947-70E740481C1C}">
                <a14:useLocalDpi xmlns:a14="http://schemas.microsoft.com/office/drawing/2010/main" val="0"/>
              </a:ext>
            </a:extLst>
          </a:blip>
          <a:srcRect/>
          <a:stretch>
            <a:fillRect/>
          </a:stretch>
        </p:blipFill>
        <p:spPr bwMode="auto">
          <a:xfrm>
            <a:off x="2458220" y="1824616"/>
            <a:ext cx="520680" cy="354059"/>
          </a:xfrm>
          <a:prstGeom prst="rect">
            <a:avLst/>
          </a:prstGeom>
          <a:noFill/>
          <a:ln>
            <a:noFill/>
          </a:ln>
          <a:extLst/>
        </p:spPr>
      </p:pic>
      <p:pic>
        <p:nvPicPr>
          <p:cNvPr id="28" name="Image 27"/>
          <p:cNvPicPr/>
          <p:nvPr/>
        </p:nvPicPr>
        <p:blipFill>
          <a:blip r:embed="rId3">
            <a:extLst>
              <a:ext uri="{28A0092B-C50C-407E-A947-70E740481C1C}">
                <a14:useLocalDpi xmlns:a14="http://schemas.microsoft.com/office/drawing/2010/main" val="0"/>
              </a:ext>
            </a:extLst>
          </a:blip>
          <a:srcRect/>
          <a:stretch>
            <a:fillRect/>
          </a:stretch>
        </p:blipFill>
        <p:spPr bwMode="auto">
          <a:xfrm>
            <a:off x="2481803" y="2787312"/>
            <a:ext cx="520680" cy="354059"/>
          </a:xfrm>
          <a:prstGeom prst="rect">
            <a:avLst/>
          </a:prstGeom>
          <a:noFill/>
          <a:ln>
            <a:noFill/>
          </a:ln>
          <a:extLst/>
        </p:spPr>
      </p:pic>
      <p:pic>
        <p:nvPicPr>
          <p:cNvPr id="15" name="Image 14"/>
          <p:cNvPicPr/>
          <p:nvPr/>
        </p:nvPicPr>
        <p:blipFill>
          <a:blip r:embed="rId4" cstate="hq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41423" y="1194567"/>
            <a:ext cx="555941" cy="307781"/>
          </a:xfrm>
          <a:prstGeom prst="rect">
            <a:avLst/>
          </a:prstGeom>
          <a:noFill/>
          <a:ln>
            <a:noFill/>
          </a:ln>
          <a:extLst/>
        </p:spPr>
      </p:pic>
      <p:pic>
        <p:nvPicPr>
          <p:cNvPr id="16" name="Image 15"/>
          <p:cNvPicPr/>
          <p:nvPr/>
        </p:nvPicPr>
        <p:blipFill>
          <a:blip r:embed="rId4" cstate="hq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41423" y="1855676"/>
            <a:ext cx="555941" cy="307781"/>
          </a:xfrm>
          <a:prstGeom prst="rect">
            <a:avLst/>
          </a:prstGeom>
          <a:noFill/>
          <a:ln>
            <a:noFill/>
          </a:ln>
          <a:extLst/>
        </p:spPr>
      </p:pic>
      <p:pic>
        <p:nvPicPr>
          <p:cNvPr id="17" name="Image 16"/>
          <p:cNvPicPr/>
          <p:nvPr/>
        </p:nvPicPr>
        <p:blipFill>
          <a:blip r:embed="rId4" cstate="hq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63663" y="4418570"/>
            <a:ext cx="555941" cy="307781"/>
          </a:xfrm>
          <a:prstGeom prst="rect">
            <a:avLst/>
          </a:prstGeom>
          <a:noFill/>
          <a:ln>
            <a:noFill/>
          </a:ln>
          <a:extLst/>
        </p:spPr>
      </p:pic>
      <p:pic>
        <p:nvPicPr>
          <p:cNvPr id="18" name="Image 17"/>
          <p:cNvPicPr/>
          <p:nvPr/>
        </p:nvPicPr>
        <p:blipFill>
          <a:blip r:embed="rId4" cstate="hq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40776" y="3477229"/>
            <a:ext cx="555941" cy="307781"/>
          </a:xfrm>
          <a:prstGeom prst="rect">
            <a:avLst/>
          </a:prstGeom>
          <a:noFill/>
          <a:ln>
            <a:noFill/>
          </a:ln>
          <a:extLst/>
        </p:spPr>
      </p:pic>
      <p:graphicFrame>
        <p:nvGraphicFramePr>
          <p:cNvPr id="3" name="Tableau 2"/>
          <p:cNvGraphicFramePr>
            <a:graphicFrameLocks noGrp="1"/>
          </p:cNvGraphicFramePr>
          <p:nvPr>
            <p:extLst>
              <p:ext uri="{D42A27DB-BD31-4B8C-83A1-F6EECF244321}">
                <p14:modId xmlns:p14="http://schemas.microsoft.com/office/powerpoint/2010/main" val="2844928371"/>
              </p:ext>
            </p:extLst>
          </p:nvPr>
        </p:nvGraphicFramePr>
        <p:xfrm>
          <a:off x="377699" y="5583511"/>
          <a:ext cx="8494749" cy="617220"/>
        </p:xfrm>
        <a:graphic>
          <a:graphicData uri="http://schemas.openxmlformats.org/drawingml/2006/table">
            <a:tbl>
              <a:tblPr firstRow="1" firstCol="1" bandRow="1"/>
              <a:tblGrid>
                <a:gridCol w="1989784">
                  <a:extLst>
                    <a:ext uri="{9D8B030D-6E8A-4147-A177-3AD203B41FA5}">
                      <a16:colId xmlns:a16="http://schemas.microsoft.com/office/drawing/2014/main" val="1430398730"/>
                    </a:ext>
                  </a:extLst>
                </a:gridCol>
                <a:gridCol w="661893">
                  <a:extLst>
                    <a:ext uri="{9D8B030D-6E8A-4147-A177-3AD203B41FA5}">
                      <a16:colId xmlns:a16="http://schemas.microsoft.com/office/drawing/2014/main" val="2003380073"/>
                    </a:ext>
                  </a:extLst>
                </a:gridCol>
                <a:gridCol w="604603">
                  <a:extLst>
                    <a:ext uri="{9D8B030D-6E8A-4147-A177-3AD203B41FA5}">
                      <a16:colId xmlns:a16="http://schemas.microsoft.com/office/drawing/2014/main" val="825330279"/>
                    </a:ext>
                  </a:extLst>
                </a:gridCol>
                <a:gridCol w="5238469">
                  <a:extLst>
                    <a:ext uri="{9D8B030D-6E8A-4147-A177-3AD203B41FA5}">
                      <a16:colId xmlns:a16="http://schemas.microsoft.com/office/drawing/2014/main" val="210316819"/>
                    </a:ext>
                  </a:extLst>
                </a:gridCol>
              </a:tblGrid>
              <a:tr h="453113">
                <a:tc>
                  <a:txBody>
                    <a:bodyPr/>
                    <a:lstStyle/>
                    <a:p>
                      <a:pPr>
                        <a:lnSpc>
                          <a:spcPct val="107000"/>
                        </a:lnSpc>
                        <a:spcAft>
                          <a:spcPts val="0"/>
                        </a:spcAft>
                      </a:pPr>
                      <a:r>
                        <a:rPr lang="fr-FR" sz="1200" b="1" dirty="0" smtClean="0">
                          <a:effectLst/>
                          <a:latin typeface="Calibri" panose="020F0502020204030204" pitchFamily="34" charset="0"/>
                          <a:ea typeface="Calibri" panose="020F0502020204030204" pitchFamily="34" charset="0"/>
                          <a:cs typeface="Times New Roman" panose="02020603050405020304" pitchFamily="18" charset="0"/>
                        </a:rPr>
                        <a:t>Inclus</a:t>
                      </a:r>
                      <a:r>
                        <a:rPr lang="fr-FR" sz="1200" b="1" baseline="0" dirty="0" smtClean="0">
                          <a:effectLst/>
                          <a:latin typeface="Calibri" panose="020F0502020204030204" pitchFamily="34" charset="0"/>
                          <a:ea typeface="Calibri" panose="020F0502020204030204" pitchFamily="34" charset="0"/>
                          <a:cs typeface="Times New Roman" panose="02020603050405020304" pitchFamily="18" charset="0"/>
                        </a:rPr>
                        <a:t> pro formation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350" b="0" i="0" u="none" strike="noStrike" kern="1200" baseline="0" dirty="0" smtClean="0">
                          <a:solidFill>
                            <a:schemeClr val="tx1"/>
                          </a:solidFill>
                          <a:latin typeface="+mn-lt"/>
                          <a:ea typeface="+mn-ea"/>
                          <a:cs typeface="+mn-cs"/>
                        </a:rPr>
                        <a:t>Inclus Pro est une offre de formation pré-qualifiante à visée d'insertion sociale et professionnelle constituée de différents modules personnalisés et adaptés aux besoins des personnes dans leur parcours.</a:t>
                      </a:r>
                    </a:p>
                  </a:txBody>
                  <a:tcPr marL="53895" marR="53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356673"/>
                  </a:ext>
                </a:extLst>
              </a:tr>
            </a:tbl>
          </a:graphicData>
        </a:graphic>
      </p:graphicFrame>
      <p:pic>
        <p:nvPicPr>
          <p:cNvPr id="20" name="Image 19"/>
          <p:cNvPicPr/>
          <p:nvPr/>
        </p:nvPicPr>
        <p:blipFill>
          <a:blip r:embed="rId4" cstate="hq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63663" y="5183112"/>
            <a:ext cx="555941" cy="307781"/>
          </a:xfrm>
          <a:prstGeom prst="rect">
            <a:avLst/>
          </a:prstGeom>
          <a:noFill/>
          <a:ln>
            <a:noFill/>
          </a:ln>
          <a:extLst/>
        </p:spPr>
      </p:pic>
      <p:sp>
        <p:nvSpPr>
          <p:cNvPr id="25" name="Rectangle 24"/>
          <p:cNvSpPr/>
          <p:nvPr/>
        </p:nvSpPr>
        <p:spPr>
          <a:xfrm>
            <a:off x="58994" y="16375"/>
            <a:ext cx="843656" cy="1015663"/>
          </a:xfrm>
          <a:prstGeom prst="rect">
            <a:avLst/>
          </a:prstGeom>
        </p:spPr>
        <p:txBody>
          <a:bodyPr wrap="square">
            <a:spAutoFit/>
          </a:bodyPr>
          <a:lstStyle/>
          <a:p>
            <a:pPr lvl="0"/>
            <a:r>
              <a:rPr lang="fr-FR" sz="6000" b="1" dirty="0">
                <a:solidFill>
                  <a:srgbClr val="F27435"/>
                </a:solidFill>
              </a:rPr>
              <a:t>2</a:t>
            </a:r>
            <a:endParaRPr lang="fr-FR" sz="6000" dirty="0">
              <a:solidFill>
                <a:prstClr val="black"/>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4189014472"/>
              </p:ext>
            </p:extLst>
          </p:nvPr>
        </p:nvGraphicFramePr>
        <p:xfrm>
          <a:off x="379404" y="5071108"/>
          <a:ext cx="8486819" cy="506847"/>
        </p:xfrm>
        <a:graphic>
          <a:graphicData uri="http://schemas.openxmlformats.org/drawingml/2006/table">
            <a:tbl>
              <a:tblPr firstRow="1" firstCol="1" bandRow="1"/>
              <a:tblGrid>
                <a:gridCol w="1987926">
                  <a:extLst>
                    <a:ext uri="{9D8B030D-6E8A-4147-A177-3AD203B41FA5}">
                      <a16:colId xmlns:a16="http://schemas.microsoft.com/office/drawing/2014/main" val="2916017376"/>
                    </a:ext>
                  </a:extLst>
                </a:gridCol>
                <a:gridCol w="661275">
                  <a:extLst>
                    <a:ext uri="{9D8B030D-6E8A-4147-A177-3AD203B41FA5}">
                      <a16:colId xmlns:a16="http://schemas.microsoft.com/office/drawing/2014/main" val="191469167"/>
                    </a:ext>
                  </a:extLst>
                </a:gridCol>
                <a:gridCol w="604039">
                  <a:extLst>
                    <a:ext uri="{9D8B030D-6E8A-4147-A177-3AD203B41FA5}">
                      <a16:colId xmlns:a16="http://schemas.microsoft.com/office/drawing/2014/main" val="3997307705"/>
                    </a:ext>
                  </a:extLst>
                </a:gridCol>
                <a:gridCol w="5233579">
                  <a:extLst>
                    <a:ext uri="{9D8B030D-6E8A-4147-A177-3AD203B41FA5}">
                      <a16:colId xmlns:a16="http://schemas.microsoft.com/office/drawing/2014/main" val="2949185634"/>
                    </a:ext>
                  </a:extLst>
                </a:gridCol>
              </a:tblGrid>
              <a:tr h="506847">
                <a:tc>
                  <a:txBody>
                    <a:bodyPr/>
                    <a:lstStyle/>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Comète France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effectLst/>
                          <a:latin typeface="Calibri" panose="020F0502020204030204" pitchFamily="34" charset="0"/>
                          <a:ea typeface="Calibri" panose="020F0502020204030204" pitchFamily="34" charset="0"/>
                          <a:cs typeface="Times New Roman" panose="02020603050405020304" pitchFamily="18" charset="0"/>
                        </a:rPr>
                        <a:t> </a:t>
                      </a:r>
                    </a:p>
                  </a:txBody>
                  <a:tcPr marL="53895" marR="53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Favoriser l’accès ou le retour à l’emploi des personnes handicapées en Services de Soins, de Suite et de Réadaptation. </a:t>
                      </a:r>
                    </a:p>
                  </a:txBody>
                  <a:tcPr marL="53895" marR="53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328590"/>
                  </a:ext>
                </a:extLst>
              </a:tr>
            </a:tbl>
          </a:graphicData>
        </a:graphic>
      </p:graphicFrame>
      <p:pic>
        <p:nvPicPr>
          <p:cNvPr id="21" name="Image 20"/>
          <p:cNvPicPr/>
          <p:nvPr/>
        </p:nvPicPr>
        <p:blipFill>
          <a:blip r:embed="rId4" cstate="hq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63663" y="5704668"/>
            <a:ext cx="555941" cy="307781"/>
          </a:xfrm>
          <a:prstGeom prst="rect">
            <a:avLst/>
          </a:prstGeom>
          <a:noFill/>
          <a:ln>
            <a:noFill/>
          </a:ln>
          <a:extLst/>
        </p:spPr>
      </p:pic>
    </p:spTree>
    <p:extLst>
      <p:ext uri="{BB962C8B-B14F-4D97-AF65-F5344CB8AC3E}">
        <p14:creationId xmlns:p14="http://schemas.microsoft.com/office/powerpoint/2010/main" val="953085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p:nvPr/>
        </p:nvPicPr>
        <p:blipFill>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93137" y="4048957"/>
            <a:ext cx="555941" cy="307781"/>
          </a:xfrm>
          <a:prstGeom prst="rect">
            <a:avLst/>
          </a:prstGeom>
          <a:noFill/>
          <a:ln>
            <a:noFill/>
          </a:ln>
          <a:extLst/>
        </p:spPr>
      </p:pic>
      <p:sp>
        <p:nvSpPr>
          <p:cNvPr id="2" name="Titre 1">
            <a:extLst>
              <a:ext uri="{FF2B5EF4-FFF2-40B4-BE49-F238E27FC236}">
                <a16:creationId xmlns:a16="http://schemas.microsoft.com/office/drawing/2014/main" id="{F1B8586A-F2DB-E54B-BEA1-A8EC7F4CD869}"/>
              </a:ext>
            </a:extLst>
          </p:cNvPr>
          <p:cNvSpPr>
            <a:spLocks noGrp="1"/>
          </p:cNvSpPr>
          <p:nvPr>
            <p:ph type="title"/>
          </p:nvPr>
        </p:nvSpPr>
        <p:spPr>
          <a:xfrm>
            <a:off x="1305030" y="1153226"/>
            <a:ext cx="6984000" cy="704549"/>
          </a:xfrm>
        </p:spPr>
        <p:txBody>
          <a:bodyPr>
            <a:normAutofit fontScale="90000"/>
          </a:bodyPr>
          <a:lstStyle/>
          <a:p>
            <a:r>
              <a:rPr lang="fr-FR" altLang="fr-FR" dirty="0"/>
              <a:t>Pour les </a:t>
            </a:r>
            <a:r>
              <a:rPr lang="fr-FR" altLang="fr-FR" dirty="0">
                <a:solidFill>
                  <a:srgbClr val="0070C0"/>
                </a:solidFill>
              </a:rPr>
              <a:t>entreprises, </a:t>
            </a:r>
            <a:r>
              <a:rPr lang="fr-FR" altLang="fr-FR" dirty="0">
                <a:solidFill>
                  <a:schemeClr val="tx2">
                    <a:lumMod val="75000"/>
                  </a:schemeClr>
                </a:solidFill>
              </a:rPr>
              <a:t>d</a:t>
            </a:r>
            <a:r>
              <a:rPr lang="fr-FR" altLang="fr-FR" dirty="0"/>
              <a:t>es </a:t>
            </a:r>
            <a:r>
              <a:rPr lang="fr-FR" altLang="fr-FR" dirty="0">
                <a:solidFill>
                  <a:srgbClr val="0070C0"/>
                </a:solidFill>
              </a:rPr>
              <a:t>aides </a:t>
            </a:r>
            <a:r>
              <a:rPr lang="fr-FR" altLang="fr-FR" dirty="0">
                <a:solidFill>
                  <a:schemeClr val="tx2">
                    <a:lumMod val="75000"/>
                  </a:schemeClr>
                </a:solidFill>
              </a:rPr>
              <a:t>mobilisables </a:t>
            </a:r>
            <a:r>
              <a:rPr lang="fr-FR" altLang="fr-FR" dirty="0">
                <a:solidFill>
                  <a:srgbClr val="0070C0"/>
                </a:solidFill>
              </a:rPr>
              <a:t>au regard du besoin</a:t>
            </a:r>
            <a:r>
              <a:rPr lang="fr-FR" altLang="fr-FR" dirty="0"/>
              <a:t>, tout au long du parcours</a:t>
            </a:r>
            <a:br>
              <a:rPr lang="fr-FR" altLang="fr-FR" dirty="0"/>
            </a:br>
            <a:endParaRPr lang="fr-FR" dirty="0"/>
          </a:p>
        </p:txBody>
      </p:sp>
      <p:sp>
        <p:nvSpPr>
          <p:cNvPr id="6" name="Rectangle 5">
            <a:extLst>
              <a:ext uri="{FF2B5EF4-FFF2-40B4-BE49-F238E27FC236}">
                <a16:creationId xmlns:a16="http://schemas.microsoft.com/office/drawing/2014/main" id="{B9719C9D-43FF-0047-AFF9-4E1F49102BF3}"/>
              </a:ext>
            </a:extLst>
          </p:cNvPr>
          <p:cNvSpPr/>
          <p:nvPr/>
        </p:nvSpPr>
        <p:spPr>
          <a:xfrm>
            <a:off x="4805365" y="3393659"/>
            <a:ext cx="2636044" cy="33099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8534" tIns="19264" rIns="38534" bIns="19264" anchor="ctr"/>
          <a:lstStyle/>
          <a:p>
            <a:pPr algn="ctr" defTabSz="385337">
              <a:defRPr/>
            </a:pPr>
            <a:r>
              <a:rPr lang="fr-FR" sz="1200" b="1" dirty="0">
                <a:solidFill>
                  <a:srgbClr val="595959"/>
                </a:solidFill>
              </a:rPr>
              <a:t>Aide à l’aménagement des situations de travail « AST »</a:t>
            </a:r>
          </a:p>
        </p:txBody>
      </p:sp>
      <p:sp>
        <p:nvSpPr>
          <p:cNvPr id="7" name="Rectangle 6">
            <a:extLst>
              <a:ext uri="{FF2B5EF4-FFF2-40B4-BE49-F238E27FC236}">
                <a16:creationId xmlns:a16="http://schemas.microsoft.com/office/drawing/2014/main" id="{E682B2D5-4A5C-094C-9B95-C959BEF5845C}"/>
              </a:ext>
            </a:extLst>
          </p:cNvPr>
          <p:cNvSpPr/>
          <p:nvPr/>
        </p:nvSpPr>
        <p:spPr>
          <a:xfrm>
            <a:off x="4797030" y="3188461"/>
            <a:ext cx="2636044" cy="200025"/>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8534" tIns="19264" rIns="38534" bIns="19264" anchor="ctr"/>
          <a:lstStyle/>
          <a:p>
            <a:pPr algn="ctr" defTabSz="385337">
              <a:defRPr/>
            </a:pPr>
            <a:r>
              <a:rPr lang="fr-FR" sz="1200" b="1" dirty="0">
                <a:solidFill>
                  <a:srgbClr val="595959"/>
                </a:solidFill>
              </a:rPr>
              <a:t>Aide au maintien</a:t>
            </a:r>
          </a:p>
        </p:txBody>
      </p:sp>
      <p:sp>
        <p:nvSpPr>
          <p:cNvPr id="8" name="Rectangle 7">
            <a:extLst>
              <a:ext uri="{FF2B5EF4-FFF2-40B4-BE49-F238E27FC236}">
                <a16:creationId xmlns:a16="http://schemas.microsoft.com/office/drawing/2014/main" id="{BD9A07F0-2A1D-B845-9CF9-8354BC541696}"/>
              </a:ext>
            </a:extLst>
          </p:cNvPr>
          <p:cNvSpPr/>
          <p:nvPr/>
        </p:nvSpPr>
        <p:spPr>
          <a:xfrm>
            <a:off x="2457451" y="2790825"/>
            <a:ext cx="2031206" cy="163679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534" tIns="19264" rIns="38534" bIns="19264" anchor="ctr"/>
          <a:lstStyle/>
          <a:p>
            <a:pPr algn="ctr" defTabSz="385337">
              <a:defRPr/>
            </a:pPr>
            <a:r>
              <a:rPr lang="fr-FR" sz="1200" dirty="0">
                <a:solidFill>
                  <a:srgbClr val="FFFFFF"/>
                </a:solidFill>
              </a:rPr>
              <a:t>Les aides au maintien dans l’emploi</a:t>
            </a:r>
          </a:p>
          <a:p>
            <a:pPr algn="ctr" defTabSz="385337">
              <a:defRPr/>
            </a:pPr>
            <a:r>
              <a:rPr lang="fr-FR" sz="1200" dirty="0" smtClean="0">
                <a:solidFill>
                  <a:srgbClr val="FFFFFF"/>
                </a:solidFill>
              </a:rPr>
              <a:t>mobilisables </a:t>
            </a:r>
            <a:r>
              <a:rPr lang="fr-FR" sz="1200" dirty="0">
                <a:solidFill>
                  <a:srgbClr val="FFFFFF"/>
                </a:solidFill>
              </a:rPr>
              <a:t>dans les différentes transitions professionnelles</a:t>
            </a:r>
          </a:p>
        </p:txBody>
      </p:sp>
      <p:sp>
        <p:nvSpPr>
          <p:cNvPr id="9" name="Rectangle 8">
            <a:extLst>
              <a:ext uri="{FF2B5EF4-FFF2-40B4-BE49-F238E27FC236}">
                <a16:creationId xmlns:a16="http://schemas.microsoft.com/office/drawing/2014/main" id="{F3571FB0-0CC6-7E49-82CD-2C6E4F8799C5}"/>
              </a:ext>
            </a:extLst>
          </p:cNvPr>
          <p:cNvSpPr/>
          <p:nvPr/>
        </p:nvSpPr>
        <p:spPr>
          <a:xfrm>
            <a:off x="4805365" y="2844371"/>
            <a:ext cx="2636044" cy="344090"/>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8534" tIns="19264" rIns="38534" bIns="19264" anchor="ctr"/>
          <a:lstStyle/>
          <a:p>
            <a:pPr algn="ctr" defTabSz="385337">
              <a:defRPr/>
            </a:pPr>
            <a:r>
              <a:rPr lang="fr-FR" sz="1200" b="1" dirty="0">
                <a:solidFill>
                  <a:srgbClr val="595959"/>
                </a:solidFill>
              </a:rPr>
              <a:t>Aide soutien à l’accueil, l’intégration et/ou mobilité prof</a:t>
            </a:r>
          </a:p>
        </p:txBody>
      </p:sp>
      <p:sp>
        <p:nvSpPr>
          <p:cNvPr id="10" name="Rectangle 9">
            <a:extLst>
              <a:ext uri="{FF2B5EF4-FFF2-40B4-BE49-F238E27FC236}">
                <a16:creationId xmlns:a16="http://schemas.microsoft.com/office/drawing/2014/main" id="{C05ECB32-F63F-6E4C-B9DD-0A28434FC51E}"/>
              </a:ext>
            </a:extLst>
          </p:cNvPr>
          <p:cNvSpPr/>
          <p:nvPr/>
        </p:nvSpPr>
        <p:spPr>
          <a:xfrm>
            <a:off x="4805365" y="3745961"/>
            <a:ext cx="2644379" cy="227409"/>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8534" tIns="19264" rIns="38534" bIns="19264" anchor="ctr"/>
          <a:lstStyle/>
          <a:p>
            <a:pPr algn="ctr" defTabSz="385337">
              <a:defRPr/>
            </a:pPr>
            <a:r>
              <a:rPr lang="fr-FR" sz="1200" b="1" dirty="0">
                <a:solidFill>
                  <a:srgbClr val="595959"/>
                </a:solidFill>
              </a:rPr>
              <a:t>Aide à la formation</a:t>
            </a:r>
          </a:p>
        </p:txBody>
      </p:sp>
      <p:sp>
        <p:nvSpPr>
          <p:cNvPr id="12" name="ZoneTexte 11">
            <a:extLst>
              <a:ext uri="{FF2B5EF4-FFF2-40B4-BE49-F238E27FC236}">
                <a16:creationId xmlns:a16="http://schemas.microsoft.com/office/drawing/2014/main" id="{45C7000D-E130-2A45-9595-104D531F0B25}"/>
              </a:ext>
            </a:extLst>
          </p:cNvPr>
          <p:cNvSpPr txBox="1"/>
          <p:nvPr/>
        </p:nvSpPr>
        <p:spPr>
          <a:xfrm rot="20298639">
            <a:off x="1622565" y="4309679"/>
            <a:ext cx="857536" cy="427615"/>
          </a:xfrm>
          <a:prstGeom prst="rect">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defPPr>
              <a:defRPr lang="fr-FR"/>
            </a:defPPr>
            <a:lvl1pPr algn="ctr">
              <a:defRPr sz="1100">
                <a:solidFill>
                  <a:srgbClr val="FF0000"/>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defTabSz="513402">
              <a:defRPr/>
            </a:pPr>
            <a:r>
              <a:rPr lang="fr-FR" sz="1013" b="1" dirty="0"/>
              <a:t>BOETH</a:t>
            </a:r>
          </a:p>
        </p:txBody>
      </p:sp>
      <p:sp>
        <p:nvSpPr>
          <p:cNvPr id="13" name="Rectangle 12">
            <a:extLst>
              <a:ext uri="{FF2B5EF4-FFF2-40B4-BE49-F238E27FC236}">
                <a16:creationId xmlns:a16="http://schemas.microsoft.com/office/drawing/2014/main" id="{C05ECB32-F63F-6E4C-B9DD-0A28434FC51E}"/>
              </a:ext>
            </a:extLst>
          </p:cNvPr>
          <p:cNvSpPr/>
          <p:nvPr/>
        </p:nvSpPr>
        <p:spPr>
          <a:xfrm>
            <a:off x="4805365" y="3978076"/>
            <a:ext cx="2644379" cy="449545"/>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8534" tIns="19264" rIns="38534" bIns="19264" anchor="ctr"/>
          <a:lstStyle/>
          <a:p>
            <a:pPr algn="ctr">
              <a:lnSpc>
                <a:spcPct val="107000"/>
              </a:lnSpc>
              <a:spcAft>
                <a:spcPts val="800"/>
              </a:spcAft>
            </a:pPr>
            <a:r>
              <a:rPr lang="fr-FR" sz="1200" b="1" dirty="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rPr>
              <a:t>Aide à l’emploi des travailleurs handicapés (AETH)</a:t>
            </a:r>
            <a:endParaRPr lang="fr-FR" sz="1200" b="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 13"/>
          <p:cNvPicPr/>
          <p:nvPr/>
        </p:nvPicPr>
        <p:blipFill>
          <a:blip r:embed="rId5">
            <a:extLst>
              <a:ext uri="{28A0092B-C50C-407E-A947-70E740481C1C}">
                <a14:useLocalDpi xmlns:a14="http://schemas.microsoft.com/office/drawing/2010/main" val="0"/>
              </a:ext>
            </a:extLst>
          </a:blip>
          <a:srcRect/>
          <a:stretch>
            <a:fillRect/>
          </a:stretch>
        </p:blipFill>
        <p:spPr bwMode="auto">
          <a:xfrm>
            <a:off x="1264490" y="2725216"/>
            <a:ext cx="1192961" cy="833940"/>
          </a:xfrm>
          <a:prstGeom prst="rect">
            <a:avLst/>
          </a:prstGeom>
          <a:noFill/>
          <a:ln>
            <a:noFill/>
          </a:ln>
          <a:extLst/>
        </p:spPr>
      </p:pic>
      <p:sp>
        <p:nvSpPr>
          <p:cNvPr id="16" name="Rectangle 15"/>
          <p:cNvSpPr/>
          <p:nvPr/>
        </p:nvSpPr>
        <p:spPr>
          <a:xfrm>
            <a:off x="58994" y="857251"/>
            <a:ext cx="843656" cy="1015663"/>
          </a:xfrm>
          <a:prstGeom prst="rect">
            <a:avLst/>
          </a:prstGeom>
        </p:spPr>
        <p:txBody>
          <a:bodyPr wrap="square">
            <a:spAutoFit/>
          </a:bodyPr>
          <a:lstStyle/>
          <a:p>
            <a:pPr lvl="0"/>
            <a:r>
              <a:rPr lang="fr-FR" sz="6000" b="1" dirty="0">
                <a:solidFill>
                  <a:srgbClr val="F27435"/>
                </a:solidFill>
              </a:rPr>
              <a:t>2</a:t>
            </a:r>
            <a:endParaRPr lang="fr-FR" sz="6000" dirty="0">
              <a:solidFill>
                <a:prstClr val="black"/>
              </a:solidFill>
            </a:endParaRPr>
          </a:p>
        </p:txBody>
      </p:sp>
    </p:spTree>
    <p:extLst>
      <p:ext uri="{BB962C8B-B14F-4D97-AF65-F5344CB8AC3E}">
        <p14:creationId xmlns:p14="http://schemas.microsoft.com/office/powerpoint/2010/main" val="4290485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7216" y="133550"/>
            <a:ext cx="6984000" cy="704549"/>
          </a:xfrm>
        </p:spPr>
        <p:txBody>
          <a:bodyPr/>
          <a:lstStyle/>
          <a:p>
            <a:r>
              <a:rPr lang="fr-FR" dirty="0" smtClean="0"/>
              <a:t>Les </a:t>
            </a:r>
            <a:r>
              <a:rPr lang="fr-FR" dirty="0" smtClean="0">
                <a:solidFill>
                  <a:srgbClr val="0070C0"/>
                </a:solidFill>
              </a:rPr>
              <a:t>aides</a:t>
            </a:r>
            <a:r>
              <a:rPr lang="fr-FR" dirty="0" smtClean="0"/>
              <a:t> aux </a:t>
            </a:r>
            <a:r>
              <a:rPr lang="fr-FR" dirty="0" smtClean="0">
                <a:solidFill>
                  <a:srgbClr val="0070C0"/>
                </a:solidFill>
              </a:rPr>
              <a:t>entreprises</a:t>
            </a:r>
            <a:r>
              <a:rPr lang="fr-FR" dirty="0" smtClean="0"/>
              <a:t> </a:t>
            </a:r>
            <a:endParaRPr lang="fr-FR" dirty="0"/>
          </a:p>
        </p:txBody>
      </p:sp>
      <p:sp>
        <p:nvSpPr>
          <p:cNvPr id="5" name="Espace réservé du numéro de diapositive 4"/>
          <p:cNvSpPr>
            <a:spLocks noGrp="1"/>
          </p:cNvSpPr>
          <p:nvPr>
            <p:ph type="sldNum" sz="quarter" idx="12"/>
          </p:nvPr>
        </p:nvSpPr>
        <p:spPr/>
        <p:txBody>
          <a:bodyPr/>
          <a:lstStyle/>
          <a:p>
            <a:fld id="{CAD88D1B-CF5F-403D-AB18-4344A17FAE8C}" type="slidenum">
              <a:rPr lang="fr-FR" smtClean="0"/>
              <a:pPr/>
              <a:t>14</a:t>
            </a:fld>
            <a:endParaRPr lang="fr-FR"/>
          </a:p>
        </p:txBody>
      </p:sp>
      <p:pic>
        <p:nvPicPr>
          <p:cNvPr id="7" name="Image 4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2105" y="35036"/>
            <a:ext cx="1242450" cy="6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au 2"/>
          <p:cNvGraphicFramePr>
            <a:graphicFrameLocks noGrp="1"/>
          </p:cNvGraphicFramePr>
          <p:nvPr>
            <p:extLst>
              <p:ext uri="{D42A27DB-BD31-4B8C-83A1-F6EECF244321}">
                <p14:modId xmlns:p14="http://schemas.microsoft.com/office/powerpoint/2010/main" val="2510009146"/>
              </p:ext>
            </p:extLst>
          </p:nvPr>
        </p:nvGraphicFramePr>
        <p:xfrm>
          <a:off x="520403" y="781101"/>
          <a:ext cx="8234154" cy="6009702"/>
        </p:xfrm>
        <a:graphic>
          <a:graphicData uri="http://schemas.openxmlformats.org/drawingml/2006/table">
            <a:tbl>
              <a:tblPr firstRow="1" firstCol="1" bandRow="1"/>
              <a:tblGrid>
                <a:gridCol w="2117732">
                  <a:extLst>
                    <a:ext uri="{9D8B030D-6E8A-4147-A177-3AD203B41FA5}">
                      <a16:colId xmlns:a16="http://schemas.microsoft.com/office/drawing/2014/main" val="3745815239"/>
                    </a:ext>
                  </a:extLst>
                </a:gridCol>
                <a:gridCol w="4412741">
                  <a:extLst>
                    <a:ext uri="{9D8B030D-6E8A-4147-A177-3AD203B41FA5}">
                      <a16:colId xmlns:a16="http://schemas.microsoft.com/office/drawing/2014/main" val="902739626"/>
                    </a:ext>
                  </a:extLst>
                </a:gridCol>
                <a:gridCol w="1703681">
                  <a:extLst>
                    <a:ext uri="{9D8B030D-6E8A-4147-A177-3AD203B41FA5}">
                      <a16:colId xmlns:a16="http://schemas.microsoft.com/office/drawing/2014/main" val="2161671121"/>
                    </a:ext>
                  </a:extLst>
                </a:gridCol>
              </a:tblGrid>
              <a:tr h="388296">
                <a:tc>
                  <a:txBody>
                    <a:bodyPr/>
                    <a:lstStyle/>
                    <a:p>
                      <a:pPr algn="ctr">
                        <a:lnSpc>
                          <a:spcPct val="107000"/>
                        </a:lnSpc>
                        <a:spcAft>
                          <a:spcPts val="800"/>
                        </a:spcAft>
                      </a:pPr>
                      <a:r>
                        <a:rPr lang="fr-FR" sz="1400" b="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Aide</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831" marR="43831" marT="764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accent3">
                        <a:lumMod val="25000"/>
                        <a:lumOff val="75000"/>
                      </a:schemeClr>
                    </a:solidFill>
                  </a:tcPr>
                </a:tc>
                <a:tc>
                  <a:txBody>
                    <a:bodyPr/>
                    <a:lstStyle/>
                    <a:p>
                      <a:pPr algn="ctr">
                        <a:lnSpc>
                          <a:spcPct val="107000"/>
                        </a:lnSpc>
                        <a:spcAft>
                          <a:spcPts val="800"/>
                        </a:spcAft>
                      </a:pPr>
                      <a:r>
                        <a:rPr lang="fr-FR" sz="1400" b="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Objectifs</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831" marR="43831" marT="764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accent3">
                        <a:lumMod val="25000"/>
                        <a:lumOff val="75000"/>
                      </a:schemeClr>
                    </a:solidFill>
                  </a:tcPr>
                </a:tc>
                <a:tc>
                  <a:txBody>
                    <a:bodyPr/>
                    <a:lstStyle/>
                    <a:p>
                      <a:pPr algn="ctr">
                        <a:lnSpc>
                          <a:spcPct val="107000"/>
                        </a:lnSpc>
                        <a:spcAft>
                          <a:spcPts val="800"/>
                        </a:spcAft>
                      </a:pPr>
                      <a:r>
                        <a:rPr lang="fr-FR" sz="1400" b="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Montant</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831" marR="43831" marT="764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accent3">
                        <a:lumMod val="25000"/>
                        <a:lumOff val="75000"/>
                      </a:schemeClr>
                    </a:solidFill>
                  </a:tcPr>
                </a:tc>
                <a:extLst>
                  <a:ext uri="{0D108BD9-81ED-4DB2-BD59-A6C34878D82A}">
                    <a16:rowId xmlns:a16="http://schemas.microsoft.com/office/drawing/2014/main" val="3689985795"/>
                  </a:ext>
                </a:extLst>
              </a:tr>
              <a:tr h="991747">
                <a:tc>
                  <a:txBody>
                    <a:bodyPr/>
                    <a:lstStyle/>
                    <a:p>
                      <a:pPr>
                        <a:lnSpc>
                          <a:spcPct val="107000"/>
                        </a:lnSpc>
                        <a:spcAft>
                          <a:spcPts val="800"/>
                        </a:spcAft>
                      </a:pPr>
                      <a:r>
                        <a:rPr lang="fr-FR" sz="1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Aide </a:t>
                      </a:r>
                      <a:r>
                        <a:rPr lang="fr-FR" sz="1200" b="1" dirty="0" smtClean="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à (l’accueil et </a:t>
                      </a:r>
                      <a:r>
                        <a:rPr lang="fr-FR" sz="1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l’intégration </a:t>
                      </a:r>
                      <a:r>
                        <a:rPr lang="fr-FR" sz="1200" b="1" dirty="0" smtClean="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et/ou) </a:t>
                      </a:r>
                      <a:r>
                        <a:rPr lang="fr-FR" sz="1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à l’évolution professionnelle </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1" marR="43831" marT="764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nSpc>
                          <a:spcPct val="107000"/>
                        </a:lnSpc>
                        <a:spcAft>
                          <a:spcPts val="800"/>
                        </a:spcAft>
                      </a:pP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Accompagner la prise de fonction et l’évolution professionnelle de la personne handicapée dans l’entreprise. Elle vise à faciliter :</a:t>
                      </a:r>
                      <a:br>
                        <a:rPr lang="fr-FR" sz="1100" dirty="0">
                          <a:effectLst/>
                          <a:latin typeface="Calibri" panose="020F0502020204030204" pitchFamily="34" charset="0"/>
                          <a:ea typeface="Times New Roman" panose="02020603050405020304" pitchFamily="18" charset="0"/>
                          <a:cs typeface="Times New Roman" panose="02020603050405020304" pitchFamily="18" charset="0"/>
                        </a:rPr>
                      </a:b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 l’accueil et l’intégration de la personne handicapée nouvellement recrutée</a:t>
                      </a:r>
                      <a:br>
                        <a:rPr lang="fr-FR" sz="1100" dirty="0">
                          <a:effectLst/>
                          <a:latin typeface="Calibri" panose="020F0502020204030204" pitchFamily="34" charset="0"/>
                          <a:ea typeface="Times New Roman" panose="02020603050405020304" pitchFamily="18" charset="0"/>
                          <a:cs typeface="Times New Roman" panose="02020603050405020304" pitchFamily="18" charset="0"/>
                        </a:rPr>
                      </a:b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 l’accompagnement sur un nouveau poste dans le cadre de l’évolution et/ou de mobilité professionnelle du salarié handicapé.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831" marR="43831" marT="764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nSpc>
                          <a:spcPct val="107000"/>
                        </a:lnSpc>
                        <a:spcAft>
                          <a:spcPts val="800"/>
                        </a:spcAft>
                      </a:pP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Plafond de 3 </a:t>
                      </a:r>
                      <a:r>
                        <a:rPr lang="fr-FR" sz="1100" dirty="0" smtClean="0">
                          <a:effectLst/>
                          <a:latin typeface="Calibri" panose="020F0502020204030204" pitchFamily="34" charset="0"/>
                          <a:ea typeface="Times New Roman" panose="02020603050405020304" pitchFamily="18" charset="0"/>
                          <a:cs typeface="Times New Roman" panose="02020603050405020304" pitchFamily="18" charset="0"/>
                        </a:rPr>
                        <a:t>150 </a:t>
                      </a: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831" marR="43831" marT="764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3402000999"/>
                  </a:ext>
                </a:extLst>
              </a:tr>
              <a:tr h="583718">
                <a:tc>
                  <a:txBody>
                    <a:bodyPr/>
                    <a:lstStyle/>
                    <a:p>
                      <a:pPr>
                        <a:lnSpc>
                          <a:spcPct val="107000"/>
                        </a:lnSpc>
                        <a:spcAft>
                          <a:spcPts val="800"/>
                        </a:spcAft>
                      </a:pPr>
                      <a:r>
                        <a:rPr lang="fr-FR" sz="1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Aide à la recherche de solutions pour le maintien dans l’emploi </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1" marR="43831" marT="764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accent3">
                        <a:lumMod val="25000"/>
                        <a:lumOff val="75000"/>
                      </a:schemeClr>
                    </a:solidFill>
                  </a:tcPr>
                </a:tc>
                <a:tc>
                  <a:txBody>
                    <a:bodyPr/>
                    <a:lstStyle/>
                    <a:p>
                      <a:pPr>
                        <a:lnSpc>
                          <a:spcPct val="107000"/>
                        </a:lnSpc>
                        <a:spcAft>
                          <a:spcPts val="800"/>
                        </a:spcAft>
                      </a:pP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Permettre le maintien dans l’emploi d’une personne handicapée menacée dans son emploi en raison de l’inadéquation entre son handicap ou son état de santé et sa situation de </a:t>
                      </a:r>
                      <a:r>
                        <a:rPr lang="fr-FR" sz="1100" dirty="0" smtClean="0">
                          <a:effectLst/>
                          <a:latin typeface="Calibri" panose="020F0502020204030204" pitchFamily="34" charset="0"/>
                          <a:ea typeface="Times New Roman" panose="02020603050405020304" pitchFamily="18" charset="0"/>
                          <a:cs typeface="Times New Roman" panose="02020603050405020304" pitchFamily="18" charset="0"/>
                        </a:rPr>
                        <a:t>travail</a:t>
                      </a:r>
                    </a:p>
                    <a:p>
                      <a:pPr marL="0" algn="l" defTabSz="685800" rtl="0" eaLnBrk="1" latinLnBrk="0" hangingPunct="1">
                        <a:lnSpc>
                          <a:spcPct val="107000"/>
                        </a:lnSpc>
                        <a:spcAft>
                          <a:spcPts val="800"/>
                        </a:spcAft>
                      </a:pPr>
                      <a:r>
                        <a:rPr lang="fr-FR" sz="110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Elle se décline désormais en 2 volets : </a:t>
                      </a:r>
                      <a:br>
                        <a:rPr lang="fr-FR" sz="110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fr-FR" sz="110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la recherche de solution (renouvelable 1 fois, soit 2 x 2100 € max.)</a:t>
                      </a:r>
                      <a:br>
                        <a:rPr lang="fr-FR" sz="110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fr-FR" sz="110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la mise en œuvre de solution (non renouvelable, soit 2100 € max.)</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831" marR="43831" marT="764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accent3">
                        <a:lumMod val="25000"/>
                        <a:lumOff val="75000"/>
                      </a:schemeClr>
                    </a:solidFill>
                  </a:tcPr>
                </a:tc>
                <a:tc>
                  <a:txBody>
                    <a:bodyPr/>
                    <a:lstStyle/>
                    <a:p>
                      <a:pPr>
                        <a:lnSpc>
                          <a:spcPct val="107000"/>
                        </a:lnSpc>
                        <a:spcAft>
                          <a:spcPts val="800"/>
                        </a:spcAft>
                      </a:pP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Forfait de 2 </a:t>
                      </a:r>
                      <a:r>
                        <a:rPr lang="fr-FR" sz="1100" dirty="0" smtClean="0">
                          <a:effectLst/>
                          <a:latin typeface="Calibri" panose="020F0502020204030204" pitchFamily="34" charset="0"/>
                          <a:ea typeface="Times New Roman" panose="02020603050405020304" pitchFamily="18" charset="0"/>
                          <a:cs typeface="Times New Roman" panose="02020603050405020304" pitchFamily="18" charset="0"/>
                        </a:rPr>
                        <a:t>100 </a:t>
                      </a: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831" marR="43831" marT="764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accent3">
                        <a:lumMod val="25000"/>
                        <a:lumOff val="75000"/>
                      </a:schemeClr>
                    </a:solidFill>
                  </a:tcPr>
                </a:tc>
                <a:extLst>
                  <a:ext uri="{0D108BD9-81ED-4DB2-BD59-A6C34878D82A}">
                    <a16:rowId xmlns:a16="http://schemas.microsoft.com/office/drawing/2014/main" val="1059455646"/>
                  </a:ext>
                </a:extLst>
              </a:tr>
              <a:tr h="920922">
                <a:tc>
                  <a:txBody>
                    <a:bodyPr/>
                    <a:lstStyle/>
                    <a:p>
                      <a:pPr>
                        <a:lnSpc>
                          <a:spcPct val="107000"/>
                        </a:lnSpc>
                        <a:spcAft>
                          <a:spcPts val="800"/>
                        </a:spcAft>
                      </a:pPr>
                      <a:r>
                        <a:rPr lang="fr-FR" sz="1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Aide à l’adaptation des situations de travail</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1" marR="43831" marT="764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tc>
                  <a:txBody>
                    <a:bodyPr/>
                    <a:lstStyle/>
                    <a:p>
                      <a:pPr>
                        <a:lnSpc>
                          <a:spcPct val="107000"/>
                        </a:lnSpc>
                        <a:spcAft>
                          <a:spcPts val="800"/>
                        </a:spcAft>
                      </a:pP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Permettre l’insertion et/ou le maintien dans l’emploi par l’adaptation du poste de travail </a:t>
                      </a:r>
                      <a:r>
                        <a:rPr lang="fr-FR" sz="1100" dirty="0" smtClean="0">
                          <a:effectLst/>
                          <a:latin typeface="Calibri" panose="020F0502020204030204" pitchFamily="34" charset="0"/>
                          <a:ea typeface="Times New Roman" panose="02020603050405020304" pitchFamily="18" charset="0"/>
                          <a:cs typeface="Times New Roman" panose="02020603050405020304" pitchFamily="18" charset="0"/>
                        </a:rPr>
                        <a:t>ou</a:t>
                      </a:r>
                      <a:r>
                        <a:rPr lang="fr-FR" sz="1100" baseline="0" dirty="0" smtClean="0">
                          <a:effectLst/>
                          <a:latin typeface="Calibri" panose="020F0502020204030204" pitchFamily="34" charset="0"/>
                          <a:ea typeface="Times New Roman" panose="02020603050405020304" pitchFamily="18" charset="0"/>
                          <a:cs typeface="Times New Roman" panose="02020603050405020304" pitchFamily="18" charset="0"/>
                        </a:rPr>
                        <a:t> de télétravail </a:t>
                      </a:r>
                      <a:r>
                        <a:rPr lang="fr-FR" sz="1100" dirty="0" smtClean="0">
                          <a:effectLst/>
                          <a:latin typeface="Calibri" panose="020F0502020204030204" pitchFamily="34" charset="0"/>
                          <a:ea typeface="Times New Roman" panose="02020603050405020304" pitchFamily="18" charset="0"/>
                          <a:cs typeface="Times New Roman" panose="02020603050405020304" pitchFamily="18" charset="0"/>
                        </a:rPr>
                        <a:t>d’une </a:t>
                      </a: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personne </a:t>
                      </a:r>
                      <a:r>
                        <a:rPr lang="fr-FR" sz="1100" dirty="0" smtClean="0">
                          <a:effectLst/>
                          <a:latin typeface="Calibri" panose="020F0502020204030204" pitchFamily="34" charset="0"/>
                          <a:ea typeface="Times New Roman" panose="02020603050405020304" pitchFamily="18" charset="0"/>
                          <a:cs typeface="Times New Roman" panose="02020603050405020304" pitchFamily="18" charset="0"/>
                        </a:rPr>
                        <a:t>handicapée</a:t>
                      </a:r>
                    </a:p>
                  </a:txBody>
                  <a:tcPr marL="43831" marR="43831" marT="764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tc>
                  <a:txBody>
                    <a:bodyPr/>
                    <a:lstStyle/>
                    <a:p>
                      <a:pPr>
                        <a:lnSpc>
                          <a:spcPct val="107000"/>
                        </a:lnSpc>
                        <a:spcAft>
                          <a:spcPts val="800"/>
                        </a:spcAft>
                      </a:pP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Evalué après analyse de chaque </a:t>
                      </a:r>
                      <a:r>
                        <a:rPr lang="fr-FR" sz="1100" dirty="0" smtClean="0">
                          <a:effectLst/>
                          <a:latin typeface="Calibri" panose="020F0502020204030204" pitchFamily="34" charset="0"/>
                          <a:ea typeface="Times New Roman" panose="02020603050405020304" pitchFamily="18" charset="0"/>
                          <a:cs typeface="Times New Roman" panose="02020603050405020304" pitchFamily="18" charset="0"/>
                        </a:rPr>
                        <a:t>situation</a:t>
                      </a:r>
                    </a:p>
                    <a:p>
                      <a:pP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831" marR="43831" marT="764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extLst>
                  <a:ext uri="{0D108BD9-81ED-4DB2-BD59-A6C34878D82A}">
                    <a16:rowId xmlns:a16="http://schemas.microsoft.com/office/drawing/2014/main" val="705294217"/>
                  </a:ext>
                </a:extLst>
              </a:tr>
              <a:tr h="559399">
                <a:tc>
                  <a:txBody>
                    <a:bodyPr/>
                    <a:lstStyle/>
                    <a:p>
                      <a:pPr marL="0" algn="l" defTabSz="685800" rtl="0" eaLnBrk="1" latinLnBrk="0" hangingPunct="1">
                        <a:lnSpc>
                          <a:spcPct val="107000"/>
                        </a:lnSpc>
                        <a:spcAft>
                          <a:spcPts val="800"/>
                        </a:spcAft>
                      </a:pPr>
                      <a:r>
                        <a:rPr lang="fr-FR" sz="11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Aide individuelle à la formation dans le cadre du maintien </a:t>
                      </a:r>
                      <a:r>
                        <a:rPr lang="fr-FR" sz="110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dans emploi</a:t>
                      </a:r>
                      <a:endParaRPr lang="fr-FR" sz="11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831" marR="43831" marT="764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accent3">
                        <a:lumMod val="25000"/>
                        <a:lumOff val="75000"/>
                      </a:schemeClr>
                    </a:solidFill>
                  </a:tcPr>
                </a:tc>
                <a:tc>
                  <a:txBody>
                    <a:bodyPr/>
                    <a:lstStyle/>
                    <a:p>
                      <a:pPr marL="0" algn="l" defTabSz="685800" rtl="0" eaLnBrk="1" latinLnBrk="0" hangingPunct="1">
                        <a:lnSpc>
                          <a:spcPct val="107000"/>
                        </a:lnSpc>
                        <a:spcAft>
                          <a:spcPts val="800"/>
                        </a:spcAft>
                      </a:pPr>
                      <a:r>
                        <a:rPr lang="fr-FR" sz="11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Contribuer au maintien dans l’emploi d’une personne handicapée salariée par sa qualification.</a:t>
                      </a:r>
                    </a:p>
                  </a:txBody>
                  <a:tcPr marL="43831" marR="43831" marT="764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accent3">
                        <a:lumMod val="25000"/>
                        <a:lumOff val="75000"/>
                      </a:schemeClr>
                    </a:solidFill>
                  </a:tcPr>
                </a:tc>
                <a:tc>
                  <a:txBody>
                    <a:bodyPr/>
                    <a:lstStyle/>
                    <a:p>
                      <a:pPr marL="0" algn="l" defTabSz="685800" rtl="0" eaLnBrk="1" latinLnBrk="0" hangingPunct="1">
                        <a:lnSpc>
                          <a:spcPct val="107000"/>
                        </a:lnSpc>
                        <a:spcAft>
                          <a:spcPts val="800"/>
                        </a:spcAft>
                      </a:pPr>
                      <a:r>
                        <a:rPr lang="fr-FR" sz="11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Fonction du coût du projet et des cofinancements </a:t>
                      </a:r>
                      <a:r>
                        <a:rPr lang="fr-FR" sz="110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obtenus</a:t>
                      </a:r>
                    </a:p>
                    <a:p>
                      <a:pPr marL="0" algn="l" defTabSz="685800" rtl="0" eaLnBrk="1" latinLnBrk="0" hangingPunct="1">
                        <a:lnSpc>
                          <a:spcPct val="107000"/>
                        </a:lnSpc>
                        <a:spcAft>
                          <a:spcPts val="800"/>
                        </a:spcAft>
                      </a:pPr>
                      <a:endParaRPr lang="fr-FR" sz="11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831" marR="43831" marT="764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accent3">
                        <a:lumMod val="25000"/>
                        <a:lumOff val="75000"/>
                      </a:schemeClr>
                    </a:solidFill>
                  </a:tcPr>
                </a:tc>
                <a:extLst>
                  <a:ext uri="{0D108BD9-81ED-4DB2-BD59-A6C34878D82A}">
                    <a16:rowId xmlns:a16="http://schemas.microsoft.com/office/drawing/2014/main" val="2203211920"/>
                  </a:ext>
                </a:extLst>
              </a:tr>
              <a:tr h="559399">
                <a:tc>
                  <a:txBody>
                    <a:bodyPr/>
                    <a:lstStyle/>
                    <a:p>
                      <a:pPr>
                        <a:lnSpc>
                          <a:spcPct val="107000"/>
                        </a:lnSpc>
                        <a:spcAft>
                          <a:spcPts val="800"/>
                        </a:spcAft>
                      </a:pPr>
                      <a:r>
                        <a:rPr lang="fr-FR" sz="1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Aide individuelle à la formation dans le cadre du maintien de l’employabilité </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1" marR="43831" marT="764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tc>
                  <a:txBody>
                    <a:bodyPr/>
                    <a:lstStyle/>
                    <a:p>
                      <a:pPr>
                        <a:lnSpc>
                          <a:spcPct val="107000"/>
                        </a:lnSpc>
                        <a:spcAft>
                          <a:spcPts val="800"/>
                        </a:spcAft>
                      </a:pP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Contribuer au maintien de l’employabilité d’une personne handicapée salariée par la formation dans une logique d’anticipation.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831" marR="43831" marT="764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tc>
                  <a:txBody>
                    <a:bodyPr/>
                    <a:lstStyle/>
                    <a:p>
                      <a:pPr>
                        <a:lnSpc>
                          <a:spcPct val="107000"/>
                        </a:lnSpc>
                        <a:spcAft>
                          <a:spcPts val="800"/>
                        </a:spcAft>
                      </a:pP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Fonction du coût du projet et des cofinancements </a:t>
                      </a:r>
                      <a:r>
                        <a:rPr lang="fr-FR" sz="1100" dirty="0" smtClean="0">
                          <a:effectLst/>
                          <a:latin typeface="Calibri" panose="020F0502020204030204" pitchFamily="34" charset="0"/>
                          <a:ea typeface="Times New Roman" panose="02020603050405020304" pitchFamily="18" charset="0"/>
                          <a:cs typeface="Times New Roman" panose="02020603050405020304" pitchFamily="18" charset="0"/>
                        </a:rPr>
                        <a:t>obtenus</a:t>
                      </a:r>
                    </a:p>
                    <a:p>
                      <a:pP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831" marR="43831" marT="764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extLst>
                  <a:ext uri="{0D108BD9-81ED-4DB2-BD59-A6C34878D82A}">
                    <a16:rowId xmlns:a16="http://schemas.microsoft.com/office/drawing/2014/main" val="731868881"/>
                  </a:ext>
                </a:extLst>
              </a:tr>
              <a:tr h="869577">
                <a:tc>
                  <a:txBody>
                    <a:bodyPr/>
                    <a:lstStyle/>
                    <a:p>
                      <a:pPr>
                        <a:lnSpc>
                          <a:spcPct val="107000"/>
                        </a:lnSpc>
                        <a:spcAft>
                          <a:spcPts val="800"/>
                        </a:spcAft>
                      </a:pPr>
                      <a:r>
                        <a:rPr lang="fr-FR" sz="1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Aide à l’emploi des travailleurs handicapés (AETH)</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1" marR="43831" marT="764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accent3">
                        <a:lumMod val="25000"/>
                        <a:lumOff val="75000"/>
                      </a:schemeClr>
                    </a:solidFill>
                  </a:tcPr>
                </a:tc>
                <a:tc>
                  <a:txBody>
                    <a:bodyPr/>
                    <a:lstStyle/>
                    <a:p>
                      <a:pPr>
                        <a:lnSpc>
                          <a:spcPct val="107000"/>
                        </a:lnSpc>
                        <a:spcAft>
                          <a:spcPts val="800"/>
                        </a:spcAft>
                      </a:pP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Compenser les surcoûts pérennes induits par le handicap d’une personne à son poste de travail, après aménagement optimal de celui-ci.</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831" marR="43831" marT="764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accent3">
                        <a:lumMod val="25000"/>
                        <a:lumOff val="75000"/>
                      </a:schemeClr>
                    </a:solidFill>
                  </a:tcPr>
                </a:tc>
                <a:tc>
                  <a:txBody>
                    <a:bodyPr/>
                    <a:lstStyle/>
                    <a:p>
                      <a:pPr>
                        <a:lnSpc>
                          <a:spcPct val="107000"/>
                        </a:lnSpc>
                        <a:spcAft>
                          <a:spcPts val="800"/>
                        </a:spcAft>
                      </a:pP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Sur la base d’un temps plein </a:t>
                      </a:r>
                      <a:r>
                        <a:rPr lang="fr-FR" sz="1100" dirty="0" smtClean="0">
                          <a:effectLst/>
                          <a:latin typeface="Calibri" panose="020F0502020204030204" pitchFamily="34" charset="0"/>
                          <a:ea typeface="Times New Roman" panose="02020603050405020304" pitchFamily="18" charset="0"/>
                          <a:cs typeface="Times New Roman" panose="02020603050405020304" pitchFamily="18" charset="0"/>
                        </a:rPr>
                        <a:t>et du smic</a:t>
                      </a:r>
                      <a:r>
                        <a:rPr lang="fr-FR" sz="110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fr-FR" sz="1100" dirty="0" smtClean="0">
                          <a:effectLst/>
                          <a:latin typeface="Calibri" panose="020F0502020204030204" pitchFamily="34" charset="0"/>
                          <a:ea typeface="Times New Roman" panose="02020603050405020304" pitchFamily="18" charset="0"/>
                          <a:cs typeface="Times New Roman" panose="02020603050405020304" pitchFamily="18" charset="0"/>
                        </a:rPr>
                        <a:t>2022</a:t>
                      </a: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a:t>
                      </a:r>
                      <a:r>
                        <a:rPr lang="fr-FR" sz="11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1100" b="0" dirty="0" smtClean="0"/>
                        <a:t>5 813,50 </a:t>
                      </a:r>
                      <a:r>
                        <a:rPr lang="fr-FR" sz="11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taux normal</a:t>
                      </a:r>
                      <a:br>
                        <a:rPr lang="fr-FR" sz="1100" dirty="0">
                          <a:effectLst/>
                          <a:latin typeface="Calibri" panose="020F0502020204030204" pitchFamily="34" charset="0"/>
                          <a:ea typeface="Times New Roman" panose="02020603050405020304" pitchFamily="18" charset="0"/>
                          <a:cs typeface="Times New Roman" panose="02020603050405020304" pitchFamily="18" charset="0"/>
                        </a:rPr>
                      </a:br>
                      <a:r>
                        <a:rPr lang="fr-FR" sz="1100" dirty="0" smtClean="0">
                          <a:effectLst/>
                          <a:latin typeface="Calibri" panose="020F0502020204030204" pitchFamily="34" charset="0"/>
                          <a:ea typeface="Times New Roman" panose="02020603050405020304" pitchFamily="18" charset="0"/>
                          <a:cs typeface="Times New Roman" panose="02020603050405020304" pitchFamily="18" charset="0"/>
                        </a:rPr>
                        <a:t>- 11 574,51 € </a:t>
                      </a: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taux majoré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831" marR="43831" marT="764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accent3">
                        <a:lumMod val="25000"/>
                        <a:lumOff val="75000"/>
                      </a:schemeClr>
                    </a:solidFill>
                  </a:tcPr>
                </a:tc>
                <a:extLst>
                  <a:ext uri="{0D108BD9-81ED-4DB2-BD59-A6C34878D82A}">
                    <a16:rowId xmlns:a16="http://schemas.microsoft.com/office/drawing/2014/main" val="1141711754"/>
                  </a:ext>
                </a:extLst>
              </a:tr>
            </a:tbl>
          </a:graphicData>
        </a:graphic>
      </p:graphicFrame>
      <p:sp>
        <p:nvSpPr>
          <p:cNvPr id="6" name="Rectangle 5"/>
          <p:cNvSpPr/>
          <p:nvPr/>
        </p:nvSpPr>
        <p:spPr>
          <a:xfrm>
            <a:off x="98575" y="0"/>
            <a:ext cx="843656" cy="1015663"/>
          </a:xfrm>
          <a:prstGeom prst="rect">
            <a:avLst/>
          </a:prstGeom>
        </p:spPr>
        <p:txBody>
          <a:bodyPr wrap="square">
            <a:spAutoFit/>
          </a:bodyPr>
          <a:lstStyle/>
          <a:p>
            <a:pPr lvl="0"/>
            <a:r>
              <a:rPr lang="fr-FR" sz="6000" b="1" dirty="0">
                <a:solidFill>
                  <a:srgbClr val="F27435"/>
                </a:solidFill>
              </a:rPr>
              <a:t>2</a:t>
            </a:r>
            <a:endParaRPr lang="fr-FR" sz="6000" dirty="0">
              <a:solidFill>
                <a:prstClr val="black"/>
              </a:solidFill>
            </a:endParaRPr>
          </a:p>
        </p:txBody>
      </p:sp>
      <p:sp>
        <p:nvSpPr>
          <p:cNvPr id="4" name="Rectangle 3"/>
          <p:cNvSpPr/>
          <p:nvPr/>
        </p:nvSpPr>
        <p:spPr>
          <a:xfrm rot="21016681">
            <a:off x="7525078" y="1702114"/>
            <a:ext cx="1450523" cy="276999"/>
          </a:xfrm>
          <a:prstGeom prst="rect">
            <a:avLst/>
          </a:prstGeom>
        </p:spPr>
        <p:txBody>
          <a:bodyPr wrap="square">
            <a:spAutoFit/>
          </a:bodyPr>
          <a:lstStyle/>
          <a:p>
            <a:r>
              <a:rPr lang="fr-FR" sz="1200" dirty="0">
                <a:solidFill>
                  <a:schemeClr val="accent1"/>
                </a:solidFill>
              </a:rPr>
              <a:t>sur </a:t>
            </a:r>
            <a:r>
              <a:rPr lang="fr-FR" sz="1200" dirty="0" smtClean="0">
                <a:solidFill>
                  <a:schemeClr val="accent1"/>
                </a:solidFill>
              </a:rPr>
              <a:t>prescription</a:t>
            </a:r>
            <a:endParaRPr lang="fr-FR" sz="1200" dirty="0">
              <a:solidFill>
                <a:schemeClr val="accent1"/>
              </a:solidFill>
            </a:endParaRPr>
          </a:p>
        </p:txBody>
      </p:sp>
      <p:sp>
        <p:nvSpPr>
          <p:cNvPr id="8" name="Rectangle 7"/>
          <p:cNvSpPr/>
          <p:nvPr/>
        </p:nvSpPr>
        <p:spPr>
          <a:xfrm rot="21016681">
            <a:off x="7402729" y="2894459"/>
            <a:ext cx="1450523" cy="276999"/>
          </a:xfrm>
          <a:prstGeom prst="rect">
            <a:avLst/>
          </a:prstGeom>
        </p:spPr>
        <p:txBody>
          <a:bodyPr wrap="square">
            <a:spAutoFit/>
          </a:bodyPr>
          <a:lstStyle/>
          <a:p>
            <a:r>
              <a:rPr lang="fr-FR" sz="1200" dirty="0">
                <a:solidFill>
                  <a:schemeClr val="accent1"/>
                </a:solidFill>
              </a:rPr>
              <a:t>sur </a:t>
            </a:r>
            <a:r>
              <a:rPr lang="fr-FR" sz="1200" dirty="0" smtClean="0">
                <a:solidFill>
                  <a:schemeClr val="accent1"/>
                </a:solidFill>
              </a:rPr>
              <a:t>prescription</a:t>
            </a:r>
            <a:endParaRPr lang="fr-FR" sz="1200" dirty="0">
              <a:solidFill>
                <a:schemeClr val="accent1"/>
              </a:solidFill>
            </a:endParaRPr>
          </a:p>
        </p:txBody>
      </p:sp>
      <p:sp>
        <p:nvSpPr>
          <p:cNvPr id="9" name="Rectangle 8"/>
          <p:cNvSpPr/>
          <p:nvPr/>
        </p:nvSpPr>
        <p:spPr>
          <a:xfrm rot="21016681">
            <a:off x="7540671" y="5346977"/>
            <a:ext cx="1450523" cy="461665"/>
          </a:xfrm>
          <a:prstGeom prst="rect">
            <a:avLst/>
          </a:prstGeom>
        </p:spPr>
        <p:txBody>
          <a:bodyPr wrap="square">
            <a:spAutoFit/>
          </a:bodyPr>
          <a:lstStyle/>
          <a:p>
            <a:r>
              <a:rPr lang="fr-FR" sz="1200" dirty="0">
                <a:solidFill>
                  <a:schemeClr val="accent1"/>
                </a:solidFill>
              </a:rPr>
              <a:t>sur </a:t>
            </a:r>
            <a:r>
              <a:rPr lang="fr-FR" sz="1200" dirty="0" smtClean="0">
                <a:solidFill>
                  <a:schemeClr val="accent1"/>
                </a:solidFill>
              </a:rPr>
              <a:t>validation du référent de Parcours</a:t>
            </a:r>
            <a:endParaRPr lang="fr-FR" sz="1200" dirty="0">
              <a:solidFill>
                <a:schemeClr val="accent1"/>
              </a:solidFill>
            </a:endParaRPr>
          </a:p>
        </p:txBody>
      </p:sp>
      <p:sp>
        <p:nvSpPr>
          <p:cNvPr id="10" name="Rectangle 9"/>
          <p:cNvSpPr/>
          <p:nvPr/>
        </p:nvSpPr>
        <p:spPr>
          <a:xfrm rot="21016681">
            <a:off x="7540670" y="4560773"/>
            <a:ext cx="1450523" cy="461665"/>
          </a:xfrm>
          <a:prstGeom prst="rect">
            <a:avLst/>
          </a:prstGeom>
        </p:spPr>
        <p:txBody>
          <a:bodyPr wrap="square">
            <a:spAutoFit/>
          </a:bodyPr>
          <a:lstStyle/>
          <a:p>
            <a:r>
              <a:rPr lang="fr-FR" sz="1200" dirty="0">
                <a:solidFill>
                  <a:schemeClr val="accent1"/>
                </a:solidFill>
              </a:rPr>
              <a:t>sur </a:t>
            </a:r>
            <a:r>
              <a:rPr lang="fr-FR" sz="1200" dirty="0" smtClean="0">
                <a:solidFill>
                  <a:schemeClr val="accent1"/>
                </a:solidFill>
              </a:rPr>
              <a:t>validation du référent de Parcours</a:t>
            </a:r>
            <a:endParaRPr lang="fr-FR" sz="1200" dirty="0">
              <a:solidFill>
                <a:schemeClr val="accent1"/>
              </a:solidFill>
            </a:endParaRPr>
          </a:p>
        </p:txBody>
      </p:sp>
    </p:spTree>
    <p:extLst>
      <p:ext uri="{BB962C8B-B14F-4D97-AF65-F5344CB8AC3E}">
        <p14:creationId xmlns:p14="http://schemas.microsoft.com/office/powerpoint/2010/main" val="2913858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p:cNvPicPr/>
          <p:nvPr/>
        </p:nvPicPr>
        <p:blipFill>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68448" y="2463384"/>
            <a:ext cx="797188" cy="514597"/>
          </a:xfrm>
          <a:prstGeom prst="rect">
            <a:avLst/>
          </a:prstGeom>
          <a:noFill/>
          <a:ln>
            <a:noFill/>
          </a:ln>
          <a:extLst/>
        </p:spPr>
      </p:pic>
      <p:sp>
        <p:nvSpPr>
          <p:cNvPr id="2" name="Titre 1">
            <a:extLst>
              <a:ext uri="{FF2B5EF4-FFF2-40B4-BE49-F238E27FC236}">
                <a16:creationId xmlns:a16="http://schemas.microsoft.com/office/drawing/2014/main" id="{F1B8586A-F2DB-E54B-BEA1-A8EC7F4CD869}"/>
              </a:ext>
            </a:extLst>
          </p:cNvPr>
          <p:cNvSpPr>
            <a:spLocks noGrp="1"/>
          </p:cNvSpPr>
          <p:nvPr>
            <p:ph type="title"/>
          </p:nvPr>
        </p:nvSpPr>
        <p:spPr/>
        <p:txBody>
          <a:bodyPr>
            <a:normAutofit fontScale="90000"/>
          </a:bodyPr>
          <a:lstStyle/>
          <a:p>
            <a:pPr algn="ctr"/>
            <a:r>
              <a:rPr lang="fr-FR" altLang="fr-FR" dirty="0">
                <a:solidFill>
                  <a:schemeClr val="bg1">
                    <a:lumMod val="50000"/>
                  </a:schemeClr>
                </a:solidFill>
              </a:rPr>
              <a:t>Pour la personne,</a:t>
            </a:r>
            <a:r>
              <a:rPr lang="fr-FR" altLang="fr-FR" dirty="0"/>
              <a:t> des</a:t>
            </a:r>
            <a:r>
              <a:rPr lang="fr-FR" altLang="fr-FR" dirty="0">
                <a:solidFill>
                  <a:schemeClr val="bg1">
                    <a:lumMod val="50000"/>
                  </a:schemeClr>
                </a:solidFill>
              </a:rPr>
              <a:t> aides </a:t>
            </a:r>
            <a:r>
              <a:rPr lang="fr-FR" altLang="fr-FR" dirty="0"/>
              <a:t>pour favoriser l’autonomie</a:t>
            </a:r>
            <a:endParaRPr lang="fr-FR" dirty="0"/>
          </a:p>
        </p:txBody>
      </p:sp>
      <p:sp>
        <p:nvSpPr>
          <p:cNvPr id="26" name="Rectangle 25">
            <a:extLst>
              <a:ext uri="{FF2B5EF4-FFF2-40B4-BE49-F238E27FC236}">
                <a16:creationId xmlns:a16="http://schemas.microsoft.com/office/drawing/2014/main" id="{31D493A6-6B87-3047-BBBB-8FFE13EF253E}"/>
              </a:ext>
            </a:extLst>
          </p:cNvPr>
          <p:cNvSpPr/>
          <p:nvPr/>
        </p:nvSpPr>
        <p:spPr>
          <a:xfrm>
            <a:off x="4444603" y="2977981"/>
            <a:ext cx="1256110" cy="338138"/>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8534" tIns="19264" rIns="38534" bIns="19264" anchor="ctr"/>
          <a:lstStyle/>
          <a:p>
            <a:pPr algn="ctr" defTabSz="385337">
              <a:defRPr/>
            </a:pPr>
            <a:r>
              <a:rPr lang="fr-FR" sz="1125" dirty="0">
                <a:solidFill>
                  <a:srgbClr val="595959"/>
                </a:solidFill>
              </a:rPr>
              <a:t>Aide humaine</a:t>
            </a:r>
          </a:p>
        </p:txBody>
      </p:sp>
      <p:sp>
        <p:nvSpPr>
          <p:cNvPr id="27" name="Rectangle 26">
            <a:extLst>
              <a:ext uri="{FF2B5EF4-FFF2-40B4-BE49-F238E27FC236}">
                <a16:creationId xmlns:a16="http://schemas.microsoft.com/office/drawing/2014/main" id="{233D59B9-E04A-3D49-AE0B-2410448BB491}"/>
              </a:ext>
            </a:extLst>
          </p:cNvPr>
          <p:cNvSpPr>
            <a:spLocks noChangeArrowheads="1"/>
          </p:cNvSpPr>
          <p:nvPr/>
        </p:nvSpPr>
        <p:spPr bwMode="auto">
          <a:xfrm>
            <a:off x="2505590" y="2079214"/>
            <a:ext cx="1588294" cy="1690688"/>
          </a:xfrm>
          <a:prstGeom prst="rect">
            <a:avLst/>
          </a:prstGeom>
          <a:solidFill>
            <a:srgbClr val="D07C7A"/>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15171" tIns="15171" rIns="15171" bIns="15171" anchor="ctr"/>
          <a:lstStyle>
            <a:lvl1pPr defTabSz="512763">
              <a:defRPr>
                <a:solidFill>
                  <a:schemeClr val="tx1"/>
                </a:solidFill>
                <a:latin typeface="Arial" panose="020B0604020202020204" pitchFamily="34" charset="0"/>
                <a:ea typeface="ヒラギノ角ゴ Pro W3" charset="-128"/>
              </a:defRPr>
            </a:lvl1pPr>
            <a:lvl2pPr marL="742950" indent="-285750" defTabSz="512763">
              <a:defRPr>
                <a:solidFill>
                  <a:schemeClr val="tx1"/>
                </a:solidFill>
                <a:latin typeface="Arial" panose="020B0604020202020204" pitchFamily="34" charset="0"/>
                <a:ea typeface="ヒラギノ角ゴ Pro W3" charset="-128"/>
              </a:defRPr>
            </a:lvl2pPr>
            <a:lvl3pPr marL="1143000" indent="-228600" defTabSz="512763">
              <a:defRPr>
                <a:solidFill>
                  <a:schemeClr val="tx1"/>
                </a:solidFill>
                <a:latin typeface="Arial" panose="020B0604020202020204" pitchFamily="34" charset="0"/>
                <a:ea typeface="ヒラギノ角ゴ Pro W3" charset="-128"/>
              </a:defRPr>
            </a:lvl3pPr>
            <a:lvl4pPr marL="1600200" indent="-228600" defTabSz="512763">
              <a:defRPr>
                <a:solidFill>
                  <a:schemeClr val="tx1"/>
                </a:solidFill>
                <a:latin typeface="Arial" panose="020B0604020202020204" pitchFamily="34" charset="0"/>
                <a:ea typeface="ヒラギノ角ゴ Pro W3" charset="-128"/>
              </a:defRPr>
            </a:lvl4pPr>
            <a:lvl5pPr marL="2057400" indent="-228600" defTabSz="512763">
              <a:defRPr>
                <a:solidFill>
                  <a:schemeClr val="tx1"/>
                </a:solidFill>
                <a:latin typeface="Arial" panose="020B0604020202020204" pitchFamily="34" charset="0"/>
                <a:ea typeface="ヒラギノ角ゴ Pro W3" charset="-128"/>
              </a:defRPr>
            </a:lvl5pPr>
            <a:lvl6pPr marL="2514600" indent="-228600" defTabSz="512763"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512763"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512763"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512763"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lgn="ctr" eaLnBrk="1" hangingPunct="1"/>
            <a:r>
              <a:rPr lang="fr-FR" altLang="fr-FR" sz="1125" dirty="0">
                <a:solidFill>
                  <a:srgbClr val="FFFFFF"/>
                </a:solidFill>
                <a:ea typeface="MS PGothic" panose="020B0600070205080204" pitchFamily="34" charset="-128"/>
              </a:rPr>
              <a:t>Solutions compensatoires</a:t>
            </a:r>
          </a:p>
          <a:p>
            <a:pPr algn="ctr" eaLnBrk="1" hangingPunct="1"/>
            <a:r>
              <a:rPr lang="fr-FR" altLang="fr-FR" sz="1125" dirty="0">
                <a:solidFill>
                  <a:srgbClr val="FFFFFF"/>
                </a:solidFill>
                <a:ea typeface="MS PGothic" panose="020B0600070205080204" pitchFamily="34" charset="-128"/>
              </a:rPr>
              <a:t>afin de favoriser l’autonomie de la personne handicapée</a:t>
            </a:r>
          </a:p>
          <a:p>
            <a:pPr algn="ctr" eaLnBrk="1" hangingPunct="1"/>
            <a:endParaRPr lang="fr-FR" altLang="fr-FR" sz="1125" dirty="0">
              <a:solidFill>
                <a:srgbClr val="FFFFFF"/>
              </a:solidFill>
              <a:ea typeface="MS PGothic" panose="020B0600070205080204" pitchFamily="34" charset="-128"/>
            </a:endParaRPr>
          </a:p>
        </p:txBody>
      </p:sp>
      <p:sp>
        <p:nvSpPr>
          <p:cNvPr id="28" name="Rectangle 27">
            <a:extLst>
              <a:ext uri="{FF2B5EF4-FFF2-40B4-BE49-F238E27FC236}">
                <a16:creationId xmlns:a16="http://schemas.microsoft.com/office/drawing/2014/main" id="{767A0A62-B6CF-B04B-BBD0-4562ECBC2B8B}"/>
              </a:ext>
            </a:extLst>
          </p:cNvPr>
          <p:cNvSpPr/>
          <p:nvPr/>
        </p:nvSpPr>
        <p:spPr>
          <a:xfrm>
            <a:off x="4444603" y="2594447"/>
            <a:ext cx="1256110" cy="321469"/>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8534" tIns="19264" rIns="38534" bIns="19264" anchor="ctr"/>
          <a:lstStyle/>
          <a:p>
            <a:pPr algn="ctr" defTabSz="385337">
              <a:defRPr/>
            </a:pPr>
            <a:r>
              <a:rPr lang="fr-FR" sz="1125" dirty="0">
                <a:solidFill>
                  <a:srgbClr val="595959"/>
                </a:solidFill>
              </a:rPr>
              <a:t>Aides à la mobilité</a:t>
            </a:r>
          </a:p>
        </p:txBody>
      </p:sp>
      <p:sp>
        <p:nvSpPr>
          <p:cNvPr id="29" name="Rectangle 28">
            <a:extLst>
              <a:ext uri="{FF2B5EF4-FFF2-40B4-BE49-F238E27FC236}">
                <a16:creationId xmlns:a16="http://schemas.microsoft.com/office/drawing/2014/main" id="{B5F566B1-8074-F04F-A5FE-B3C27D3CE551}"/>
              </a:ext>
            </a:extLst>
          </p:cNvPr>
          <p:cNvSpPr/>
          <p:nvPr/>
        </p:nvSpPr>
        <p:spPr>
          <a:xfrm>
            <a:off x="4431507" y="2130103"/>
            <a:ext cx="1256110" cy="417909"/>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8534" tIns="19264" rIns="38534" bIns="19264" anchor="ctr"/>
          <a:lstStyle/>
          <a:p>
            <a:pPr algn="ctr" defTabSz="385337">
              <a:defRPr/>
            </a:pPr>
            <a:r>
              <a:rPr lang="fr-FR" sz="1125" dirty="0">
                <a:solidFill>
                  <a:srgbClr val="595959"/>
                </a:solidFill>
              </a:rPr>
              <a:t>Aide technique</a:t>
            </a:r>
          </a:p>
        </p:txBody>
      </p:sp>
      <p:sp>
        <p:nvSpPr>
          <p:cNvPr id="30" name="Rectangle 29">
            <a:extLst>
              <a:ext uri="{FF2B5EF4-FFF2-40B4-BE49-F238E27FC236}">
                <a16:creationId xmlns:a16="http://schemas.microsoft.com/office/drawing/2014/main" id="{5DC33DC9-FE58-9242-9BC8-6BB95EA19B45}"/>
              </a:ext>
            </a:extLst>
          </p:cNvPr>
          <p:cNvSpPr/>
          <p:nvPr/>
        </p:nvSpPr>
        <p:spPr>
          <a:xfrm>
            <a:off x="4444604" y="3379069"/>
            <a:ext cx="1256109" cy="431006"/>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8534" tIns="19264" rIns="38534" bIns="19264" anchor="ctr"/>
          <a:lstStyle/>
          <a:p>
            <a:pPr algn="ctr" defTabSz="385337">
              <a:defRPr/>
            </a:pPr>
            <a:r>
              <a:rPr lang="fr-FR" sz="1125" dirty="0">
                <a:solidFill>
                  <a:srgbClr val="595959"/>
                </a:solidFill>
              </a:rPr>
              <a:t>Aide prothèse (s) auditive (s)</a:t>
            </a:r>
          </a:p>
        </p:txBody>
      </p:sp>
      <p:sp>
        <p:nvSpPr>
          <p:cNvPr id="32" name="ZoneTexte 31">
            <a:extLst>
              <a:ext uri="{FF2B5EF4-FFF2-40B4-BE49-F238E27FC236}">
                <a16:creationId xmlns:a16="http://schemas.microsoft.com/office/drawing/2014/main" id="{06254D1C-417F-F743-8EEA-E3FCC9F03D33}"/>
              </a:ext>
            </a:extLst>
          </p:cNvPr>
          <p:cNvSpPr txBox="1"/>
          <p:nvPr/>
        </p:nvSpPr>
        <p:spPr>
          <a:xfrm rot="20298639">
            <a:off x="1540479" y="2930005"/>
            <a:ext cx="847997" cy="505515"/>
          </a:xfrm>
          <a:prstGeom prst="rect">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defPPr>
              <a:defRPr lang="fr-FR"/>
            </a:defPPr>
            <a:lvl1pPr algn="ctr">
              <a:defRPr sz="1100">
                <a:solidFill>
                  <a:srgbClr val="FF0000"/>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defTabSz="513402">
              <a:defRPr/>
            </a:pPr>
            <a:r>
              <a:rPr lang="fr-FR" sz="1013" dirty="0"/>
              <a:t>BOETH</a:t>
            </a:r>
          </a:p>
        </p:txBody>
      </p:sp>
      <p:sp>
        <p:nvSpPr>
          <p:cNvPr id="33" name="Espace réservé du contenu 2">
            <a:extLst>
              <a:ext uri="{FF2B5EF4-FFF2-40B4-BE49-F238E27FC236}">
                <a16:creationId xmlns:a16="http://schemas.microsoft.com/office/drawing/2014/main" id="{63B64504-C1B1-C446-AD80-3BA07758A3A5}"/>
              </a:ext>
            </a:extLst>
          </p:cNvPr>
          <p:cNvSpPr txBox="1">
            <a:spLocks/>
          </p:cNvSpPr>
          <p:nvPr/>
        </p:nvSpPr>
        <p:spPr bwMode="gray">
          <a:xfrm>
            <a:off x="6650019" y="2123880"/>
            <a:ext cx="725090" cy="1529953"/>
          </a:xfrm>
          <a:prstGeom prst="rect">
            <a:avLst/>
          </a:prstGeom>
          <a:solidFill>
            <a:schemeClr val="bg1"/>
          </a:solidFill>
          <a:ln>
            <a:noFill/>
          </a:ln>
          <a:effectLst>
            <a:outerShdw blurRad="63500" sx="102000" sy="102000" algn="ctr" rotWithShape="0">
              <a:prstClr val="black">
                <a:alpha val="40000"/>
              </a:prstClr>
            </a:outerShdw>
          </a:effectLst>
        </p:spPr>
        <p:txBody>
          <a:bodyPr lIns="0" tIns="0" rIns="0" bIns="0" anchor="ctr"/>
          <a:lstStyle>
            <a:defPPr>
              <a:defRPr lang="fr-FR"/>
            </a:defPPr>
            <a:lvl1pPr marL="0" indent="0" algn="ctr" eaLnBrk="1" hangingPunct="1">
              <a:lnSpc>
                <a:spcPct val="115000"/>
              </a:lnSpc>
              <a:spcBef>
                <a:spcPct val="10000"/>
              </a:spcBef>
              <a:buClr>
                <a:schemeClr val="accent2"/>
              </a:buClr>
              <a:buFontTx/>
              <a:buNone/>
              <a:defRPr sz="1000" b="1" kern="0">
                <a:solidFill>
                  <a:srgbClr val="000000"/>
                </a:solidFill>
                <a:latin typeface="Century Gothic" panose="020B0502020202020204" pitchFamily="34" charset="0"/>
              </a:defRPr>
            </a:lvl1pPr>
            <a:lvl2pPr marL="825500" indent="-285750" eaLnBrk="1" hangingPunct="1">
              <a:lnSpc>
                <a:spcPct val="115000"/>
              </a:lnSpc>
              <a:spcBef>
                <a:spcPct val="10000"/>
              </a:spcBef>
              <a:buFont typeface="Arial" panose="020B0604020202020204" pitchFamily="34" charset="0"/>
              <a:buChar char="•"/>
              <a:defRPr sz="1600">
                <a:solidFill>
                  <a:schemeClr val="tx1"/>
                </a:solidFill>
                <a:ea typeface="ＭＳ Ｐゴシック" pitchFamily="-112" charset="-128"/>
              </a:defRPr>
            </a:lvl2pPr>
            <a:lvl3pPr marL="722313" indent="-177800" eaLnBrk="1" hangingPunct="1">
              <a:lnSpc>
                <a:spcPct val="115000"/>
              </a:lnSpc>
              <a:spcBef>
                <a:spcPct val="10000"/>
              </a:spcBef>
              <a:buClr>
                <a:schemeClr val="hlink"/>
              </a:buClr>
              <a:buChar char="•"/>
              <a:defRPr sz="1200">
                <a:solidFill>
                  <a:schemeClr val="tx1"/>
                </a:solidFill>
                <a:ea typeface="ＭＳ Ｐゴシック" pitchFamily="-112" charset="-128"/>
              </a:defRPr>
            </a:lvl3pPr>
            <a:lvl4pPr marL="723900" eaLnBrk="1" hangingPunct="1">
              <a:lnSpc>
                <a:spcPct val="115000"/>
              </a:lnSpc>
              <a:spcBef>
                <a:spcPct val="10000"/>
              </a:spcBef>
              <a:defRPr sz="1200">
                <a:solidFill>
                  <a:schemeClr val="tx1"/>
                </a:solidFill>
                <a:ea typeface="ＭＳ Ｐゴシック" pitchFamily="-112" charset="-128"/>
              </a:defRPr>
            </a:lvl4pPr>
            <a:lvl5pPr marL="903288" indent="-177800" eaLnBrk="1" hangingPunct="1">
              <a:lnSpc>
                <a:spcPct val="115000"/>
              </a:lnSpc>
              <a:spcBef>
                <a:spcPct val="10000"/>
              </a:spcBef>
              <a:buClr>
                <a:schemeClr val="folHlink"/>
              </a:buClr>
              <a:buChar char="•"/>
              <a:defRPr sz="1400">
                <a:solidFill>
                  <a:schemeClr val="tx1"/>
                </a:solidFill>
                <a:ea typeface="ＭＳ Ｐゴシック" pitchFamily="-112" charset="-128"/>
              </a:defRPr>
            </a:lvl5pPr>
            <a:lvl6pPr marL="1360488" indent="-177800" fontAlgn="base">
              <a:lnSpc>
                <a:spcPct val="115000"/>
              </a:lnSpc>
              <a:spcBef>
                <a:spcPct val="10000"/>
              </a:spcBef>
              <a:spcAft>
                <a:spcPct val="0"/>
              </a:spcAft>
              <a:buClr>
                <a:schemeClr val="folHlink"/>
              </a:buClr>
              <a:buChar char="•"/>
              <a:defRPr sz="1200">
                <a:solidFill>
                  <a:schemeClr val="tx1"/>
                </a:solidFill>
                <a:ea typeface="ＭＳ Ｐゴシック" pitchFamily="-112" charset="-128"/>
              </a:defRPr>
            </a:lvl6pPr>
            <a:lvl7pPr marL="1817688" indent="-177800" fontAlgn="base">
              <a:lnSpc>
                <a:spcPct val="115000"/>
              </a:lnSpc>
              <a:spcBef>
                <a:spcPct val="10000"/>
              </a:spcBef>
              <a:spcAft>
                <a:spcPct val="0"/>
              </a:spcAft>
              <a:buClr>
                <a:schemeClr val="folHlink"/>
              </a:buClr>
              <a:buChar char="•"/>
              <a:defRPr sz="1200">
                <a:solidFill>
                  <a:schemeClr val="tx1"/>
                </a:solidFill>
                <a:ea typeface="ＭＳ Ｐゴシック" pitchFamily="-112" charset="-128"/>
              </a:defRPr>
            </a:lvl7pPr>
            <a:lvl8pPr marL="2274888" indent="-177800" fontAlgn="base">
              <a:lnSpc>
                <a:spcPct val="115000"/>
              </a:lnSpc>
              <a:spcBef>
                <a:spcPct val="10000"/>
              </a:spcBef>
              <a:spcAft>
                <a:spcPct val="0"/>
              </a:spcAft>
              <a:buClr>
                <a:schemeClr val="folHlink"/>
              </a:buClr>
              <a:buChar char="•"/>
              <a:defRPr sz="1000">
                <a:solidFill>
                  <a:schemeClr val="tx1"/>
                </a:solidFill>
                <a:ea typeface="ＭＳ Ｐゴシック" pitchFamily="-112" charset="-128"/>
              </a:defRPr>
            </a:lvl8pPr>
            <a:lvl9pPr marL="2732088" indent="-177800" fontAlgn="base">
              <a:lnSpc>
                <a:spcPct val="115000"/>
              </a:lnSpc>
              <a:spcBef>
                <a:spcPct val="10000"/>
              </a:spcBef>
              <a:spcAft>
                <a:spcPct val="0"/>
              </a:spcAft>
              <a:buClr>
                <a:schemeClr val="folHlink"/>
              </a:buClr>
              <a:buChar char="•"/>
              <a:defRPr sz="1000">
                <a:solidFill>
                  <a:schemeClr val="tx1"/>
                </a:solidFill>
                <a:ea typeface="ＭＳ Ｐゴシック" pitchFamily="-112" charset="-128"/>
              </a:defRPr>
            </a:lvl9pPr>
          </a:lstStyle>
          <a:p>
            <a:pPr defTabSz="513402">
              <a:buClr>
                <a:srgbClr val="EC7703"/>
              </a:buClr>
              <a:defRPr/>
            </a:pPr>
            <a:r>
              <a:rPr lang="fr-FR" sz="900" dirty="0"/>
              <a:t>Sécu </a:t>
            </a:r>
          </a:p>
          <a:p>
            <a:pPr defTabSz="513402">
              <a:buClr>
                <a:srgbClr val="EC7703"/>
              </a:buClr>
              <a:defRPr/>
            </a:pPr>
            <a:r>
              <a:rPr lang="fr-FR" sz="900" dirty="0"/>
              <a:t>+</a:t>
            </a:r>
          </a:p>
          <a:p>
            <a:pPr defTabSz="513402">
              <a:buClr>
                <a:srgbClr val="EC7703"/>
              </a:buClr>
              <a:defRPr/>
            </a:pPr>
            <a:r>
              <a:rPr lang="fr-FR" sz="900" dirty="0"/>
              <a:t>PCH</a:t>
            </a:r>
          </a:p>
          <a:p>
            <a:pPr defTabSz="513402">
              <a:buClr>
                <a:srgbClr val="EC7703"/>
              </a:buClr>
              <a:defRPr/>
            </a:pPr>
            <a:r>
              <a:rPr lang="fr-FR" sz="900" dirty="0"/>
              <a:t>+</a:t>
            </a:r>
          </a:p>
          <a:p>
            <a:pPr defTabSz="513402">
              <a:buClr>
                <a:srgbClr val="EC7703"/>
              </a:buClr>
              <a:defRPr/>
            </a:pPr>
            <a:r>
              <a:rPr lang="fr-FR" sz="900" dirty="0"/>
              <a:t>Mutuelle</a:t>
            </a:r>
          </a:p>
          <a:p>
            <a:pPr defTabSz="513402">
              <a:buClr>
                <a:srgbClr val="EC7703"/>
              </a:buClr>
              <a:defRPr/>
            </a:pPr>
            <a:endParaRPr lang="fr-FR" sz="900" dirty="0"/>
          </a:p>
        </p:txBody>
      </p:sp>
      <p:pic>
        <p:nvPicPr>
          <p:cNvPr id="34" name="Picture 6">
            <a:extLst>
              <a:ext uri="{FF2B5EF4-FFF2-40B4-BE49-F238E27FC236}">
                <a16:creationId xmlns:a16="http://schemas.microsoft.com/office/drawing/2014/main" id="{B835778C-0B35-2E4E-8E3D-193AAC374F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6241" y="2211592"/>
            <a:ext cx="355997" cy="37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5">
            <a:extLst>
              <a:ext uri="{FF2B5EF4-FFF2-40B4-BE49-F238E27FC236}">
                <a16:creationId xmlns:a16="http://schemas.microsoft.com/office/drawing/2014/main" id="{EFEF22C1-7174-A54C-A3D7-CAF7729D35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0836" y="2996117"/>
            <a:ext cx="355997" cy="330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4">
            <a:extLst>
              <a:ext uri="{FF2B5EF4-FFF2-40B4-BE49-F238E27FC236}">
                <a16:creationId xmlns:a16="http://schemas.microsoft.com/office/drawing/2014/main" id="{35A30434-8044-F14F-AFD9-0EE637806A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6513" t="15399" r="17471" b="17342"/>
          <a:stretch>
            <a:fillRect/>
          </a:stretch>
        </p:blipFill>
        <p:spPr bwMode="auto">
          <a:xfrm>
            <a:off x="6054068" y="2548643"/>
            <a:ext cx="355997" cy="363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ZoneTexte 36">
            <a:extLst>
              <a:ext uri="{FF2B5EF4-FFF2-40B4-BE49-F238E27FC236}">
                <a16:creationId xmlns:a16="http://schemas.microsoft.com/office/drawing/2014/main" id="{147333AA-F3F0-8442-A544-6D9235447A63}"/>
              </a:ext>
            </a:extLst>
          </p:cNvPr>
          <p:cNvSpPr txBox="1"/>
          <p:nvPr/>
        </p:nvSpPr>
        <p:spPr>
          <a:xfrm rot="20554090">
            <a:off x="6598183" y="3715152"/>
            <a:ext cx="882673" cy="506532"/>
          </a:xfrm>
          <a:prstGeom prst="rect">
            <a:avLst/>
          </a:prstGeom>
          <a:solidFill>
            <a:schemeClr val="bg1"/>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defPPr>
              <a:defRPr lang="fr-FR"/>
            </a:defPPr>
            <a:lvl1pPr algn="ctr">
              <a:defRPr sz="1100">
                <a:solidFill>
                  <a:srgbClr val="FF0000"/>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defTabSz="513402">
              <a:defRPr/>
            </a:pPr>
            <a:r>
              <a:rPr lang="fr-FR" sz="675" dirty="0">
                <a:solidFill>
                  <a:srgbClr val="595959"/>
                </a:solidFill>
              </a:rPr>
              <a:t>Droit commun</a:t>
            </a:r>
          </a:p>
        </p:txBody>
      </p:sp>
      <p:pic>
        <p:nvPicPr>
          <p:cNvPr id="38" name="Image 15">
            <a:extLst>
              <a:ext uri="{FF2B5EF4-FFF2-40B4-BE49-F238E27FC236}">
                <a16:creationId xmlns:a16="http://schemas.microsoft.com/office/drawing/2014/main" id="{CE5830E4-0C54-C64D-A400-9784B4472DE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0557" y="3441289"/>
            <a:ext cx="284559"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2519363" y="5014989"/>
            <a:ext cx="1588295" cy="1138773"/>
          </a:xfrm>
          <a:prstGeom prst="rect">
            <a:avLst/>
          </a:prstGeom>
          <a:solidFill>
            <a:srgbClr val="B85F58"/>
          </a:solidFill>
        </p:spPr>
        <p:txBody>
          <a:bodyPr wrap="square" rtlCol="0">
            <a:spAutoFit/>
          </a:bodyPr>
          <a:lstStyle/>
          <a:p>
            <a:pPr algn="ctr"/>
            <a:endParaRPr lang="fr-FR" altLang="fr-FR" sz="1200" dirty="0" smtClean="0">
              <a:solidFill>
                <a:srgbClr val="FFFFFF"/>
              </a:solidFill>
              <a:ea typeface="MS PGothic" panose="020B0600070205080204" pitchFamily="34" charset="-128"/>
            </a:endParaRPr>
          </a:p>
          <a:p>
            <a:pPr algn="ctr"/>
            <a:r>
              <a:rPr lang="fr-FR" altLang="fr-FR" sz="1200" dirty="0" smtClean="0">
                <a:solidFill>
                  <a:srgbClr val="FFFFFF"/>
                </a:solidFill>
                <a:ea typeface="MS PGothic" panose="020B0600070205080204" pitchFamily="34" charset="-128"/>
              </a:rPr>
              <a:t>Solutions pour la reconversion de la personne handicapée</a:t>
            </a:r>
          </a:p>
          <a:p>
            <a:pPr algn="ctr"/>
            <a:endParaRPr lang="fr-FR" altLang="fr-FR" sz="800" dirty="0">
              <a:solidFill>
                <a:srgbClr val="FFFFFF"/>
              </a:solidFill>
              <a:ea typeface="MS PGothic" panose="020B0600070205080204" pitchFamily="34" charset="-128"/>
            </a:endParaRPr>
          </a:p>
          <a:p>
            <a:pPr algn="ctr"/>
            <a:endParaRPr lang="fr-FR" altLang="fr-FR" sz="1200" dirty="0" smtClean="0">
              <a:solidFill>
                <a:srgbClr val="FFFFFF"/>
              </a:solidFill>
              <a:ea typeface="MS PGothic" panose="020B0600070205080204" pitchFamily="34" charset="-128"/>
            </a:endParaRPr>
          </a:p>
        </p:txBody>
      </p:sp>
      <p:sp>
        <p:nvSpPr>
          <p:cNvPr id="19" name="Rectangle 18">
            <a:extLst>
              <a:ext uri="{FF2B5EF4-FFF2-40B4-BE49-F238E27FC236}">
                <a16:creationId xmlns:a16="http://schemas.microsoft.com/office/drawing/2014/main" id="{5DC33DC9-FE58-9242-9BC8-6BB95EA19B45}"/>
              </a:ext>
            </a:extLst>
          </p:cNvPr>
          <p:cNvSpPr/>
          <p:nvPr/>
        </p:nvSpPr>
        <p:spPr>
          <a:xfrm>
            <a:off x="4431507" y="5012809"/>
            <a:ext cx="1391777" cy="652437"/>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8534" tIns="19264" rIns="38534" bIns="19264" anchor="ctr"/>
          <a:lstStyle/>
          <a:p>
            <a:pPr algn="ctr" defTabSz="385337">
              <a:defRPr/>
            </a:pPr>
            <a:r>
              <a:rPr lang="fr-FR" sz="1125" dirty="0">
                <a:solidFill>
                  <a:srgbClr val="595959"/>
                </a:solidFill>
              </a:rPr>
              <a:t>Aide </a:t>
            </a:r>
            <a:r>
              <a:rPr lang="fr-FR" sz="1125" dirty="0" smtClean="0">
                <a:solidFill>
                  <a:srgbClr val="595959"/>
                </a:solidFill>
              </a:rPr>
              <a:t>à la formation maintien en emploi (Transition Pro) </a:t>
            </a:r>
            <a:endParaRPr lang="fr-FR" sz="1125" dirty="0">
              <a:solidFill>
                <a:srgbClr val="595959"/>
              </a:solidFill>
            </a:endParaRPr>
          </a:p>
        </p:txBody>
      </p:sp>
      <p:sp>
        <p:nvSpPr>
          <p:cNvPr id="20" name="Rectangle 19">
            <a:extLst>
              <a:ext uri="{FF2B5EF4-FFF2-40B4-BE49-F238E27FC236}">
                <a16:creationId xmlns:a16="http://schemas.microsoft.com/office/drawing/2014/main" id="{5DC33DC9-FE58-9242-9BC8-6BB95EA19B45}"/>
              </a:ext>
            </a:extLst>
          </p:cNvPr>
          <p:cNvSpPr/>
          <p:nvPr/>
        </p:nvSpPr>
        <p:spPr>
          <a:xfrm>
            <a:off x="4431506" y="5665247"/>
            <a:ext cx="1391777" cy="483443"/>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8534" tIns="19264" rIns="38534" bIns="19264" anchor="ctr"/>
          <a:lstStyle/>
          <a:p>
            <a:pPr algn="ctr" defTabSz="385337">
              <a:defRPr/>
            </a:pPr>
            <a:r>
              <a:rPr lang="fr-FR" sz="1125" dirty="0">
                <a:solidFill>
                  <a:srgbClr val="595959"/>
                </a:solidFill>
              </a:rPr>
              <a:t>Aide </a:t>
            </a:r>
            <a:r>
              <a:rPr lang="fr-FR" sz="1125" dirty="0" smtClean="0">
                <a:solidFill>
                  <a:srgbClr val="595959"/>
                </a:solidFill>
              </a:rPr>
              <a:t>à la création ou reprise d’entreprise</a:t>
            </a:r>
            <a:endParaRPr lang="fr-FR" sz="1125" dirty="0">
              <a:solidFill>
                <a:srgbClr val="595959"/>
              </a:solidFill>
            </a:endParaRPr>
          </a:p>
        </p:txBody>
      </p:sp>
      <p:sp>
        <p:nvSpPr>
          <p:cNvPr id="21" name="Titre 1">
            <a:extLst>
              <a:ext uri="{FF2B5EF4-FFF2-40B4-BE49-F238E27FC236}">
                <a16:creationId xmlns:a16="http://schemas.microsoft.com/office/drawing/2014/main" id="{F1B8586A-F2DB-E54B-BEA1-A8EC7F4CD869}"/>
              </a:ext>
            </a:extLst>
          </p:cNvPr>
          <p:cNvSpPr txBox="1">
            <a:spLocks/>
          </p:cNvSpPr>
          <p:nvPr/>
        </p:nvSpPr>
        <p:spPr>
          <a:xfrm>
            <a:off x="1406231" y="4315988"/>
            <a:ext cx="6984000" cy="704549"/>
          </a:xfrm>
          <a:prstGeom prst="rect">
            <a:avLst/>
          </a:prstGeom>
        </p:spPr>
        <p:txBody>
          <a:bodyPr vert="horz" lIns="91440" tIns="36000" rIns="91440" bIns="36000" rtlCol="0" anchor="ctr">
            <a:normAutofit fontScale="97500"/>
          </a:bodyPr>
          <a:lstStyle>
            <a:lvl1pPr algn="l" defTabSz="685800" rtl="0" eaLnBrk="1" latinLnBrk="0" hangingPunct="1">
              <a:lnSpc>
                <a:spcPct val="80000"/>
              </a:lnSpc>
              <a:spcBef>
                <a:spcPts val="0"/>
              </a:spcBef>
              <a:buNone/>
              <a:defRPr sz="3300" b="1" kern="1200">
                <a:solidFill>
                  <a:schemeClr val="tx2"/>
                </a:solidFill>
                <a:latin typeface="+mj-lt"/>
                <a:ea typeface="+mj-ea"/>
                <a:cs typeface="+mj-cs"/>
              </a:defRPr>
            </a:lvl1pPr>
          </a:lstStyle>
          <a:p>
            <a:pPr algn="ctr"/>
            <a:r>
              <a:rPr lang="fr-FR" altLang="fr-FR" sz="2800" dirty="0" smtClean="0"/>
              <a:t>… ou se reconvertir </a:t>
            </a:r>
            <a:endParaRPr lang="fr-FR" sz="2800" dirty="0"/>
          </a:p>
        </p:txBody>
      </p:sp>
      <p:sp>
        <p:nvSpPr>
          <p:cNvPr id="23" name="Rectangle 22"/>
          <p:cNvSpPr/>
          <p:nvPr/>
        </p:nvSpPr>
        <p:spPr>
          <a:xfrm>
            <a:off x="218483" y="124348"/>
            <a:ext cx="843656" cy="1015663"/>
          </a:xfrm>
          <a:prstGeom prst="rect">
            <a:avLst/>
          </a:prstGeom>
        </p:spPr>
        <p:txBody>
          <a:bodyPr wrap="square">
            <a:spAutoFit/>
          </a:bodyPr>
          <a:lstStyle/>
          <a:p>
            <a:pPr lvl="0"/>
            <a:r>
              <a:rPr lang="fr-FR" sz="6000" b="1" dirty="0">
                <a:solidFill>
                  <a:srgbClr val="F27435"/>
                </a:solidFill>
              </a:rPr>
              <a:t>2</a:t>
            </a:r>
            <a:endParaRPr lang="fr-FR" sz="6000" dirty="0">
              <a:solidFill>
                <a:prstClr val="black"/>
              </a:solidFill>
            </a:endParaRPr>
          </a:p>
        </p:txBody>
      </p:sp>
    </p:spTree>
    <p:extLst>
      <p:ext uri="{BB962C8B-B14F-4D97-AF65-F5344CB8AC3E}">
        <p14:creationId xmlns:p14="http://schemas.microsoft.com/office/powerpoint/2010/main" val="4092596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3523" y="141053"/>
            <a:ext cx="6984000" cy="704549"/>
          </a:xfrm>
        </p:spPr>
        <p:txBody>
          <a:bodyPr/>
          <a:lstStyle/>
          <a:p>
            <a:r>
              <a:rPr lang="fr-FR" sz="2400" dirty="0" smtClean="0"/>
              <a:t>Les </a:t>
            </a:r>
            <a:r>
              <a:rPr lang="fr-FR" sz="2400" dirty="0" smtClean="0">
                <a:solidFill>
                  <a:schemeClr val="bg1">
                    <a:lumMod val="50000"/>
                  </a:schemeClr>
                </a:solidFill>
              </a:rPr>
              <a:t>aides aux personnes </a:t>
            </a:r>
            <a:r>
              <a:rPr lang="fr-FR" sz="2400" dirty="0" smtClean="0"/>
              <a:t>en situation de handicap</a:t>
            </a:r>
            <a:br>
              <a:rPr lang="fr-FR" sz="2400" dirty="0" smtClean="0"/>
            </a:br>
            <a:r>
              <a:rPr lang="fr-FR" sz="2400" dirty="0" smtClean="0">
                <a:solidFill>
                  <a:schemeClr val="bg1">
                    <a:lumMod val="50000"/>
                  </a:schemeClr>
                </a:solidFill>
              </a:rPr>
              <a:t>(solutions compensatoires)</a:t>
            </a:r>
            <a:endParaRPr lang="fr-FR" sz="2400" dirty="0">
              <a:solidFill>
                <a:schemeClr val="bg1">
                  <a:lumMod val="50000"/>
                </a:schemeClr>
              </a:solidFill>
            </a:endParaRP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427416327"/>
              </p:ext>
            </p:extLst>
          </p:nvPr>
        </p:nvGraphicFramePr>
        <p:xfrm>
          <a:off x="1160059" y="1123055"/>
          <a:ext cx="7820024" cy="4789362"/>
        </p:xfrm>
        <a:graphic>
          <a:graphicData uri="http://schemas.openxmlformats.org/drawingml/2006/table">
            <a:tbl>
              <a:tblPr firstRow="1" firstCol="1" bandRow="1"/>
              <a:tblGrid>
                <a:gridCol w="1785634">
                  <a:extLst>
                    <a:ext uri="{9D8B030D-6E8A-4147-A177-3AD203B41FA5}">
                      <a16:colId xmlns:a16="http://schemas.microsoft.com/office/drawing/2014/main" val="588767682"/>
                    </a:ext>
                  </a:extLst>
                </a:gridCol>
                <a:gridCol w="4544262">
                  <a:extLst>
                    <a:ext uri="{9D8B030D-6E8A-4147-A177-3AD203B41FA5}">
                      <a16:colId xmlns:a16="http://schemas.microsoft.com/office/drawing/2014/main" val="4045465136"/>
                    </a:ext>
                  </a:extLst>
                </a:gridCol>
                <a:gridCol w="1490128">
                  <a:extLst>
                    <a:ext uri="{9D8B030D-6E8A-4147-A177-3AD203B41FA5}">
                      <a16:colId xmlns:a16="http://schemas.microsoft.com/office/drawing/2014/main" val="2968351600"/>
                    </a:ext>
                  </a:extLst>
                </a:gridCol>
              </a:tblGrid>
              <a:tr h="275401">
                <a:tc>
                  <a:txBody>
                    <a:bodyPr/>
                    <a:lstStyle/>
                    <a:p>
                      <a:pPr algn="ctr">
                        <a:lnSpc>
                          <a:spcPct val="107000"/>
                        </a:lnSpc>
                        <a:spcAft>
                          <a:spcPts val="800"/>
                        </a:spcAft>
                      </a:pPr>
                      <a:r>
                        <a:rPr lang="fr-FR" sz="1300" b="1" dirty="0">
                          <a:effectLst/>
                          <a:latin typeface="Arial" panose="020B0604020202020204" pitchFamily="34" charset="0"/>
                          <a:ea typeface="Times New Roman" panose="02020603050405020304" pitchFamily="18" charset="0"/>
                          <a:cs typeface="Times New Roman" panose="02020603050405020304" pitchFamily="18" charset="0"/>
                        </a:rPr>
                        <a:t>Aides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789" marR="37789"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07000"/>
                        </a:lnSpc>
                        <a:spcAft>
                          <a:spcPts val="800"/>
                        </a:spcAft>
                      </a:pPr>
                      <a:r>
                        <a:rPr lang="fr-FR" sz="1300" b="1" dirty="0">
                          <a:effectLst/>
                          <a:latin typeface="Arial" panose="020B0604020202020204" pitchFamily="34" charset="0"/>
                          <a:ea typeface="Times New Roman" panose="02020603050405020304" pitchFamily="18" charset="0"/>
                          <a:cs typeface="Times New Roman" panose="02020603050405020304" pitchFamily="18" charset="0"/>
                        </a:rPr>
                        <a:t>Objectifs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789" marR="37789"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07000"/>
                        </a:lnSpc>
                        <a:spcAft>
                          <a:spcPts val="800"/>
                        </a:spcAft>
                      </a:pPr>
                      <a:r>
                        <a:rPr lang="fr-FR" sz="1300" b="1" dirty="0">
                          <a:effectLst/>
                          <a:latin typeface="Arial" panose="020B0604020202020204" pitchFamily="34" charset="0"/>
                          <a:ea typeface="Times New Roman" panose="02020603050405020304" pitchFamily="18" charset="0"/>
                          <a:cs typeface="Times New Roman" panose="02020603050405020304" pitchFamily="18" charset="0"/>
                        </a:rPr>
                        <a:t>Montant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789" marR="37789"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63037983"/>
                  </a:ext>
                </a:extLst>
              </a:tr>
              <a:tr h="537977">
                <a:tc>
                  <a:txBody>
                    <a:bodyPr/>
                    <a:lstStyle/>
                    <a:p>
                      <a:pPr>
                        <a:lnSpc>
                          <a:spcPct val="107000"/>
                        </a:lnSpc>
                        <a:spcAft>
                          <a:spcPts val="800"/>
                        </a:spcAft>
                      </a:pPr>
                      <a:r>
                        <a:rPr lang="fr-FR"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Aide technique en compensation du handicap</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9" marR="37789"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Compenser le handicap grâce à des moyens techniques afin de favoriser l’autonomie de la personne handicapée dans son parcours professionnel.</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789" marR="37789"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Plafond de 5 </a:t>
                      </a:r>
                      <a:r>
                        <a:rPr lang="fr-FR" sz="1100" dirty="0" smtClean="0">
                          <a:effectLst/>
                          <a:latin typeface="Arial" panose="020B0604020202020204" pitchFamily="34" charset="0"/>
                          <a:ea typeface="Times New Roman" panose="02020603050405020304" pitchFamily="18" charset="0"/>
                          <a:cs typeface="Times New Roman" panose="02020603050405020304" pitchFamily="18" charset="0"/>
                        </a:rPr>
                        <a:t>250 </a:t>
                      </a:r>
                      <a:r>
                        <a:rPr lang="fr-FR"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789" marR="37789"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1586518"/>
                  </a:ext>
                </a:extLst>
              </a:tr>
              <a:tr h="806050">
                <a:tc>
                  <a:txBody>
                    <a:bodyPr/>
                    <a:lstStyle/>
                    <a:p>
                      <a:pPr>
                        <a:lnSpc>
                          <a:spcPct val="107000"/>
                        </a:lnSpc>
                        <a:spcAft>
                          <a:spcPts val="800"/>
                        </a:spcAft>
                      </a:pPr>
                      <a:r>
                        <a:rPr lang="fr-FR"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Aide prothèses auditives</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9" marR="37789"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Compenser le handicap des personnes déficientes auditives utilisant un appareillage auditif, en complément des interventions légales ou réglementaires auxquelles peut prétendre la personne handicapée.</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9" marR="37789"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Plafond de :</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850 </a:t>
                      </a:r>
                      <a:r>
                        <a:rPr lang="fr-FR"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pour une prothèse/ </a:t>
                      </a:r>
                      <a:r>
                        <a:rPr lang="fr-FR" sz="11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1700 </a:t>
                      </a:r>
                      <a:r>
                        <a:rPr lang="fr-FR"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pour deux prothèses</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9" marR="37789"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35297536"/>
                  </a:ext>
                </a:extLst>
              </a:tr>
              <a:tr h="537977">
                <a:tc>
                  <a:txBody>
                    <a:bodyPr/>
                    <a:lstStyle/>
                    <a:p>
                      <a:pPr>
                        <a:lnSpc>
                          <a:spcPct val="107000"/>
                        </a:lnSpc>
                        <a:spcAft>
                          <a:spcPts val="800"/>
                        </a:spcAft>
                      </a:pPr>
                      <a:r>
                        <a:rPr lang="fr-FR"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Aide humaine  en compensation du handicap</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9" marR="37789"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fr-FR" sz="1100">
                          <a:effectLst/>
                          <a:latin typeface="Arial" panose="020B0604020202020204" pitchFamily="34" charset="0"/>
                          <a:ea typeface="Times New Roman" panose="02020603050405020304" pitchFamily="18" charset="0"/>
                          <a:cs typeface="Times New Roman" panose="02020603050405020304" pitchFamily="18" charset="0"/>
                        </a:rPr>
                        <a:t>Compenser le handicap grâce à des moyens humains afin de favoriser l’autonomie de la personne handicapée dans son parcours professionnel.</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7789" marR="37789"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Plafond de 4 </a:t>
                      </a:r>
                      <a:r>
                        <a:rPr lang="fr-FR" sz="1100" dirty="0" smtClean="0">
                          <a:effectLst/>
                          <a:latin typeface="Arial" panose="020B0604020202020204" pitchFamily="34" charset="0"/>
                          <a:ea typeface="Times New Roman" panose="02020603050405020304" pitchFamily="18" charset="0"/>
                          <a:cs typeface="Times New Roman" panose="02020603050405020304" pitchFamily="18" charset="0"/>
                        </a:rPr>
                        <a:t>200 </a:t>
                      </a:r>
                      <a:r>
                        <a:rPr lang="fr-FR"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789" marR="37789"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9397672"/>
                  </a:ext>
                </a:extLst>
              </a:tr>
              <a:tr h="1366164">
                <a:tc>
                  <a:txBody>
                    <a:bodyPr/>
                    <a:lstStyle/>
                    <a:p>
                      <a:pPr>
                        <a:lnSpc>
                          <a:spcPct val="107000"/>
                        </a:lnSpc>
                        <a:spcAft>
                          <a:spcPts val="800"/>
                        </a:spcAft>
                      </a:pPr>
                      <a:r>
                        <a:rPr lang="fr-FR"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Aide aux déplacements en compensation du handicap</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9" marR="37789"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Favoriser l’accès, le maintien à l’emploi, ou l’exercice d’une activité indépendante pour une personne handicapée ayant des difficultés à se </a:t>
                      </a:r>
                      <a:r>
                        <a:rPr lang="fr-FR"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déplacer. </a:t>
                      </a:r>
                    </a:p>
                    <a:p>
                      <a:pPr>
                        <a:lnSpc>
                          <a:spcPct val="107000"/>
                        </a:lnSpc>
                        <a:spcAft>
                          <a:spcPts val="800"/>
                        </a:spcAft>
                      </a:pPr>
                      <a:r>
                        <a:rPr lang="fr-FR"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Elle se décline  en 2 volets : </a:t>
                      </a:r>
                    </a:p>
                    <a:p>
                      <a:pPr marL="0" indent="0">
                        <a:lnSpc>
                          <a:spcPct val="107000"/>
                        </a:lnSpc>
                        <a:spcAft>
                          <a:spcPts val="800"/>
                        </a:spcAft>
                        <a:buFontTx/>
                        <a:buNone/>
                      </a:pPr>
                      <a:r>
                        <a:rPr lang="fr-FR"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Aménagement de véhicule </a:t>
                      </a:r>
                    </a:p>
                    <a:p>
                      <a:pPr marL="0" indent="0">
                        <a:lnSpc>
                          <a:spcPct val="107000"/>
                        </a:lnSpc>
                        <a:spcAft>
                          <a:spcPts val="800"/>
                        </a:spcAft>
                        <a:buFontTx/>
                        <a:buNone/>
                      </a:pPr>
                      <a:r>
                        <a:rPr lang="fr-FR"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a:t>
                      </a:r>
                      <a:r>
                        <a:rPr lang="fr-FR" sz="1100" kern="12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Surcoût des frais de transport adapté  : </a:t>
                      </a:r>
                      <a:endParaRPr lang="fr-FR" sz="1100"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10000"/>
                        </a:lnSpc>
                        <a:spcAft>
                          <a:spcPts val="0"/>
                        </a:spcAft>
                        <a:buFont typeface="Arial" panose="020B0604020202020204" pitchFamily="34" charset="0"/>
                        <a:buChar char="→"/>
                      </a:pPr>
                      <a:r>
                        <a:rPr lang="fr-FR" sz="11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des besoins liés à </a:t>
                      </a:r>
                      <a:r>
                        <a:rPr lang="fr-FR" sz="11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un problème durable de mobilité </a:t>
                      </a:r>
                      <a:r>
                        <a:rPr lang="fr-FR" sz="11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(justificatifs PCH attendus)</a:t>
                      </a:r>
                    </a:p>
                    <a:p>
                      <a:pPr marL="285750" lvl="0" indent="-285750">
                        <a:lnSpc>
                          <a:spcPct val="110000"/>
                        </a:lnSpc>
                        <a:buFont typeface="Arial" panose="020B0604020202020204" pitchFamily="34" charset="0"/>
                        <a:buChar char="→"/>
                      </a:pPr>
                      <a:r>
                        <a:rPr lang="fr-FR" sz="11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des </a:t>
                      </a:r>
                      <a:r>
                        <a:rPr lang="fr-FR" sz="1100" b="1"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besoins temporaires </a:t>
                      </a:r>
                      <a:r>
                        <a:rPr lang="fr-FR" sz="11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liés à des </a:t>
                      </a:r>
                      <a:r>
                        <a:rPr lang="fr-FR" sz="1100" b="1"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contre-indications médicalement avérées </a:t>
                      </a:r>
                      <a:r>
                        <a:rPr lang="fr-FR" sz="11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à l’utilisation des transports en commun</a:t>
                      </a:r>
                      <a:r>
                        <a:rPr lang="fr-FR" sz="11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au regard du contexte sanitaire* </a:t>
                      </a:r>
                      <a:r>
                        <a:rPr lang="fr-FR" sz="11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fr-FR" sz="1100" b="1"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Un avis médical est attendu</a:t>
                      </a:r>
                      <a:r>
                        <a:rPr lang="fr-FR" sz="11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a:t>
                      </a:r>
                      <a:endParaRPr lang="fr-FR"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171450" indent="-171450">
                        <a:lnSpc>
                          <a:spcPct val="107000"/>
                        </a:lnSpc>
                        <a:spcAft>
                          <a:spcPts val="800"/>
                        </a:spcAft>
                        <a:buFontTx/>
                        <a:buChar char="-"/>
                      </a:pPr>
                      <a:endParaRPr lang="fr-FR"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7789" marR="37789"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Plafond de  </a:t>
                      </a:r>
                      <a:r>
                        <a:rPr lang="fr-FR" sz="1100" dirty="0" smtClean="0">
                          <a:effectLst/>
                          <a:latin typeface="Arial" panose="020B0604020202020204" pitchFamily="34" charset="0"/>
                          <a:ea typeface="Times New Roman" panose="02020603050405020304" pitchFamily="18" charset="0"/>
                          <a:cs typeface="Times New Roman" panose="02020603050405020304" pitchFamily="18" charset="0"/>
                        </a:rPr>
                        <a:t>12</a:t>
                      </a:r>
                      <a:r>
                        <a:rPr lang="fr-FR" sz="1100" baseline="0" dirty="0" smtClean="0">
                          <a:effectLst/>
                          <a:latin typeface="Arial" panose="020B0604020202020204" pitchFamily="34" charset="0"/>
                          <a:ea typeface="Times New Roman" panose="02020603050405020304" pitchFamily="18" charset="0"/>
                          <a:cs typeface="Times New Roman" panose="02020603050405020304" pitchFamily="18" charset="0"/>
                        </a:rPr>
                        <a:t> 0</a:t>
                      </a:r>
                      <a:r>
                        <a:rPr lang="fr-FR" sz="1100" dirty="0" smtClean="0">
                          <a:effectLst/>
                          <a:latin typeface="Arial" panose="020B0604020202020204" pitchFamily="34" charset="0"/>
                          <a:ea typeface="Times New Roman" panose="02020603050405020304" pitchFamily="18" charset="0"/>
                          <a:cs typeface="Times New Roman" panose="02020603050405020304" pitchFamily="18" charset="0"/>
                        </a:rPr>
                        <a:t>00€</a:t>
                      </a:r>
                    </a:p>
                    <a:p>
                      <a:pPr>
                        <a:lnSpc>
                          <a:spcPct val="107000"/>
                        </a:lnSpc>
                        <a:spcAft>
                          <a:spcPts val="800"/>
                        </a:spcAft>
                      </a:pPr>
                      <a:r>
                        <a:rPr lang="fr-FR" sz="1100" dirty="0" smtClean="0">
                          <a:effectLst/>
                          <a:latin typeface="Arial" panose="020B0604020202020204" pitchFamily="34" charset="0"/>
                          <a:ea typeface="Calibri" panose="020F0502020204030204" pitchFamily="34" charset="0"/>
                          <a:cs typeface="Times New Roman" panose="02020603050405020304" pitchFamily="18" charset="0"/>
                        </a:rPr>
                        <a:t>Pour chaque</a:t>
                      </a:r>
                      <a:r>
                        <a:rPr lang="fr-FR" sz="1100" baseline="0" dirty="0" smtClean="0">
                          <a:effectLst/>
                          <a:latin typeface="Arial" panose="020B0604020202020204" pitchFamily="34" charset="0"/>
                          <a:ea typeface="Calibri" panose="020F0502020204030204" pitchFamily="34" charset="0"/>
                          <a:cs typeface="Times New Roman" panose="02020603050405020304" pitchFamily="18" charset="0"/>
                        </a:rPr>
                        <a:t> volet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789" marR="37789"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9931529"/>
                  </a:ext>
                </a:extLst>
              </a:tr>
            </a:tbl>
          </a:graphicData>
        </a:graphic>
      </p:graphicFrame>
      <p:sp>
        <p:nvSpPr>
          <p:cNvPr id="5" name="Espace réservé du numéro de diapositive 4"/>
          <p:cNvSpPr>
            <a:spLocks noGrp="1"/>
          </p:cNvSpPr>
          <p:nvPr>
            <p:ph type="sldNum" sz="quarter" idx="12"/>
          </p:nvPr>
        </p:nvSpPr>
        <p:spPr/>
        <p:txBody>
          <a:bodyPr/>
          <a:lstStyle/>
          <a:p>
            <a:fld id="{CAD88D1B-CF5F-403D-AB18-4344A17FAE8C}" type="slidenum">
              <a:rPr lang="fr-FR" smtClean="0"/>
              <a:pPr/>
              <a:t>16</a:t>
            </a:fld>
            <a:endParaRPr lang="fr-FR"/>
          </a:p>
        </p:txBody>
      </p:sp>
      <p:sp>
        <p:nvSpPr>
          <p:cNvPr id="13" name="Rectangle à coins arrondis 12"/>
          <p:cNvSpPr/>
          <p:nvPr/>
        </p:nvSpPr>
        <p:spPr>
          <a:xfrm>
            <a:off x="116005" y="1364566"/>
            <a:ext cx="931462" cy="4815821"/>
          </a:xfrm>
          <a:prstGeom prst="round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r>
              <a:rPr lang="fr-FR" sz="1000" b="1" dirty="0"/>
              <a:t>Solutions compensatoires afin de favoriser l’autonomie de la personne handicapée</a:t>
            </a:r>
          </a:p>
          <a:p>
            <a:pPr algn="ctr">
              <a:lnSpc>
                <a:spcPct val="107000"/>
              </a:lnSpc>
              <a:spcAft>
                <a:spcPts val="800"/>
              </a:spcAft>
            </a:pPr>
            <a:endParaRPr lang="fr-FR" sz="1000" dirty="0">
              <a:ea typeface="Calibri" panose="020F0502020204030204" pitchFamily="34" charset="0"/>
              <a:cs typeface="Times New Roman" panose="02020603050405020304" pitchFamily="18" charset="0"/>
            </a:endParaRPr>
          </a:p>
        </p:txBody>
      </p:sp>
      <p:sp>
        <p:nvSpPr>
          <p:cNvPr id="15" name="Accolade fermante 14"/>
          <p:cNvSpPr/>
          <p:nvPr/>
        </p:nvSpPr>
        <p:spPr>
          <a:xfrm>
            <a:off x="934874" y="2423588"/>
            <a:ext cx="225185" cy="2402982"/>
          </a:xfrm>
          <a:prstGeom prst="rightBrace">
            <a:avLst/>
          </a:pr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9" name="Image 8"/>
          <p:cNvPicPr/>
          <p:nvPr/>
        </p:nvPicPr>
        <p:blipFill>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269681" y="166667"/>
            <a:ext cx="1596543" cy="729784"/>
          </a:xfrm>
          <a:prstGeom prst="rect">
            <a:avLst/>
          </a:prstGeom>
          <a:noFill/>
          <a:ln>
            <a:noFill/>
          </a:ln>
          <a:extLst/>
        </p:spPr>
      </p:pic>
      <p:sp>
        <p:nvSpPr>
          <p:cNvPr id="10" name="Rectangle 9"/>
          <p:cNvSpPr/>
          <p:nvPr/>
        </p:nvSpPr>
        <p:spPr>
          <a:xfrm>
            <a:off x="91218" y="-14505"/>
            <a:ext cx="843656" cy="1015663"/>
          </a:xfrm>
          <a:prstGeom prst="rect">
            <a:avLst/>
          </a:prstGeom>
        </p:spPr>
        <p:txBody>
          <a:bodyPr wrap="square">
            <a:spAutoFit/>
          </a:bodyPr>
          <a:lstStyle/>
          <a:p>
            <a:pPr lvl="0"/>
            <a:r>
              <a:rPr lang="fr-FR" sz="6000" b="1" dirty="0">
                <a:solidFill>
                  <a:srgbClr val="F27435"/>
                </a:solidFill>
              </a:rPr>
              <a:t>2</a:t>
            </a:r>
            <a:endParaRPr lang="fr-FR" sz="6000" dirty="0">
              <a:solidFill>
                <a:prstClr val="black"/>
              </a:solidFill>
            </a:endParaRPr>
          </a:p>
        </p:txBody>
      </p:sp>
    </p:spTree>
    <p:extLst>
      <p:ext uri="{BB962C8B-B14F-4D97-AF65-F5344CB8AC3E}">
        <p14:creationId xmlns:p14="http://schemas.microsoft.com/office/powerpoint/2010/main" val="3212398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5830" y="152702"/>
            <a:ext cx="6984000" cy="704549"/>
          </a:xfrm>
        </p:spPr>
        <p:txBody>
          <a:bodyPr/>
          <a:lstStyle/>
          <a:p>
            <a:r>
              <a:rPr lang="fr-FR" sz="2400" dirty="0" smtClean="0"/>
              <a:t>Les aides aux personnes en situation de handicap</a:t>
            </a:r>
            <a:br>
              <a:rPr lang="fr-FR" sz="2400" dirty="0" smtClean="0"/>
            </a:br>
            <a:r>
              <a:rPr lang="fr-FR" sz="2400" dirty="0" smtClean="0">
                <a:solidFill>
                  <a:schemeClr val="bg1">
                    <a:lumMod val="50000"/>
                  </a:schemeClr>
                </a:solidFill>
              </a:rPr>
              <a:t>(maintien en emploi)</a:t>
            </a:r>
            <a:endParaRPr lang="fr-FR" sz="2400" dirty="0">
              <a:solidFill>
                <a:schemeClr val="bg1">
                  <a:lumMod val="50000"/>
                </a:schemeClr>
              </a:solidFill>
            </a:endParaRP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602771024"/>
              </p:ext>
            </p:extLst>
          </p:nvPr>
        </p:nvGraphicFramePr>
        <p:xfrm>
          <a:off x="1160059" y="1180043"/>
          <a:ext cx="7820024" cy="2566323"/>
        </p:xfrm>
        <a:graphic>
          <a:graphicData uri="http://schemas.openxmlformats.org/drawingml/2006/table">
            <a:tbl>
              <a:tblPr firstRow="1" firstCol="1" bandRow="1"/>
              <a:tblGrid>
                <a:gridCol w="1785634">
                  <a:extLst>
                    <a:ext uri="{9D8B030D-6E8A-4147-A177-3AD203B41FA5}">
                      <a16:colId xmlns:a16="http://schemas.microsoft.com/office/drawing/2014/main" val="588767682"/>
                    </a:ext>
                  </a:extLst>
                </a:gridCol>
                <a:gridCol w="4544262">
                  <a:extLst>
                    <a:ext uri="{9D8B030D-6E8A-4147-A177-3AD203B41FA5}">
                      <a16:colId xmlns:a16="http://schemas.microsoft.com/office/drawing/2014/main" val="4045465136"/>
                    </a:ext>
                  </a:extLst>
                </a:gridCol>
                <a:gridCol w="1490128">
                  <a:extLst>
                    <a:ext uri="{9D8B030D-6E8A-4147-A177-3AD203B41FA5}">
                      <a16:colId xmlns:a16="http://schemas.microsoft.com/office/drawing/2014/main" val="2968351600"/>
                    </a:ext>
                  </a:extLst>
                </a:gridCol>
              </a:tblGrid>
              <a:tr h="436234">
                <a:tc>
                  <a:txBody>
                    <a:bodyPr/>
                    <a:lstStyle/>
                    <a:p>
                      <a:pPr algn="ctr">
                        <a:lnSpc>
                          <a:spcPct val="107000"/>
                        </a:lnSpc>
                        <a:spcAft>
                          <a:spcPts val="800"/>
                        </a:spcAft>
                      </a:pPr>
                      <a:r>
                        <a:rPr lang="fr-FR" sz="1300" b="1" dirty="0">
                          <a:effectLst/>
                          <a:latin typeface="Arial" panose="020B0604020202020204" pitchFamily="34" charset="0"/>
                          <a:ea typeface="Times New Roman" panose="02020603050405020304" pitchFamily="18" charset="0"/>
                          <a:cs typeface="Times New Roman" panose="02020603050405020304" pitchFamily="18" charset="0"/>
                        </a:rPr>
                        <a:t>Aides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789" marR="37789"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07000"/>
                        </a:lnSpc>
                        <a:spcAft>
                          <a:spcPts val="800"/>
                        </a:spcAft>
                      </a:pPr>
                      <a:r>
                        <a:rPr lang="fr-FR" sz="1300" b="1" dirty="0">
                          <a:effectLst/>
                          <a:latin typeface="Arial" panose="020B0604020202020204" pitchFamily="34" charset="0"/>
                          <a:ea typeface="Times New Roman" panose="02020603050405020304" pitchFamily="18" charset="0"/>
                          <a:cs typeface="Times New Roman" panose="02020603050405020304" pitchFamily="18" charset="0"/>
                        </a:rPr>
                        <a:t>Objectifs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789" marR="37789"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07000"/>
                        </a:lnSpc>
                        <a:spcAft>
                          <a:spcPts val="800"/>
                        </a:spcAft>
                      </a:pPr>
                      <a:r>
                        <a:rPr lang="fr-FR" sz="1300" b="1" dirty="0">
                          <a:effectLst/>
                          <a:latin typeface="Arial" panose="020B0604020202020204" pitchFamily="34" charset="0"/>
                          <a:ea typeface="Times New Roman" panose="02020603050405020304" pitchFamily="18" charset="0"/>
                          <a:cs typeface="Times New Roman" panose="02020603050405020304" pitchFamily="18" charset="0"/>
                        </a:rPr>
                        <a:t>Montant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789" marR="37789"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63037983"/>
                  </a:ext>
                </a:extLst>
              </a:tr>
              <a:tr h="866052">
                <a:tc>
                  <a:txBody>
                    <a:bodyPr/>
                    <a:lstStyle/>
                    <a:p>
                      <a:pPr>
                        <a:lnSpc>
                          <a:spcPct val="107000"/>
                        </a:lnSpc>
                        <a:spcAft>
                          <a:spcPts val="800"/>
                        </a:spcAft>
                      </a:pPr>
                      <a:r>
                        <a:rPr lang="fr-FR"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Aide à la création/reprise d’activité</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89" marR="37789"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Permettre à une personne handicapée de créer son emploi principal et pérenne (créer ou reprendre une activité). L’aide est accordée afin de participer au financement du démarrage de l’activité.</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789" marR="37789"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Forfait de </a:t>
                      </a:r>
                      <a:r>
                        <a:rPr lang="fr-FR" sz="1100" dirty="0" smtClean="0">
                          <a:effectLst/>
                          <a:latin typeface="Arial" panose="020B0604020202020204" pitchFamily="34" charset="0"/>
                          <a:ea typeface="Times New Roman" panose="02020603050405020304" pitchFamily="18" charset="0"/>
                          <a:cs typeface="Times New Roman" panose="02020603050405020304" pitchFamily="18" charset="0"/>
                        </a:rPr>
                        <a:t>6</a:t>
                      </a:r>
                      <a:r>
                        <a:rPr lang="fr-FR" sz="1100">
                          <a:effectLst/>
                          <a:latin typeface="Arial" panose="020B0604020202020204" pitchFamily="34" charset="0"/>
                          <a:ea typeface="Times New Roman" panose="02020603050405020304" pitchFamily="18" charset="0"/>
                          <a:cs typeface="Times New Roman" panose="02020603050405020304" pitchFamily="18" charset="0"/>
                        </a:rPr>
                        <a:t> </a:t>
                      </a:r>
                      <a:r>
                        <a:rPr lang="fr-FR" sz="1100" smtClean="0">
                          <a:effectLst/>
                          <a:latin typeface="Arial" panose="020B0604020202020204" pitchFamily="34" charset="0"/>
                          <a:ea typeface="Times New Roman" panose="02020603050405020304" pitchFamily="18" charset="0"/>
                          <a:cs typeface="Times New Roman" panose="02020603050405020304" pitchFamily="18" charset="0"/>
                        </a:rPr>
                        <a:t>300 </a:t>
                      </a:r>
                      <a:r>
                        <a:rPr lang="fr-FR"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789" marR="37789"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9863687"/>
                  </a:ext>
                </a:extLst>
              </a:tr>
              <a:tr h="1264037">
                <a:tc>
                  <a:txBody>
                    <a:bodyPr/>
                    <a:lstStyle/>
                    <a:p>
                      <a:pPr>
                        <a:lnSpc>
                          <a:spcPct val="107000"/>
                        </a:lnSpc>
                        <a:spcAft>
                          <a:spcPts val="800"/>
                        </a:spcAft>
                      </a:pPr>
                      <a:r>
                        <a:rPr lang="fr-FR"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Aide individuelle à la formation dans le cadre du maintien </a:t>
                      </a:r>
                      <a:r>
                        <a:rPr lang="fr-FR" sz="12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en emploi</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1" marR="43831" marT="76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Contribuer au </a:t>
                      </a:r>
                      <a:r>
                        <a:rPr lang="fr-FR" sz="1100" dirty="0" smtClean="0">
                          <a:effectLst/>
                          <a:latin typeface="Calibri" panose="020F0502020204030204" pitchFamily="34" charset="0"/>
                          <a:ea typeface="Times New Roman" panose="02020603050405020304" pitchFamily="18" charset="0"/>
                          <a:cs typeface="Times New Roman" panose="02020603050405020304" pitchFamily="18" charset="0"/>
                        </a:rPr>
                        <a:t>en emploi </a:t>
                      </a: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d’une personne handicapée salariée par sa </a:t>
                      </a:r>
                      <a:r>
                        <a:rPr lang="fr-FR" sz="1100" dirty="0" smtClean="0">
                          <a:effectLst/>
                          <a:latin typeface="Calibri" panose="020F0502020204030204" pitchFamily="34" charset="0"/>
                          <a:ea typeface="Times New Roman" panose="02020603050405020304" pitchFamily="18" charset="0"/>
                          <a:cs typeface="Times New Roman" panose="02020603050405020304" pitchFamily="18" charset="0"/>
                        </a:rPr>
                        <a:t>qualification</a:t>
                      </a:r>
                      <a:r>
                        <a:rPr lang="fr-FR" sz="1100" baseline="0" dirty="0" smtClean="0">
                          <a:effectLst/>
                          <a:latin typeface="Calibri" panose="020F0502020204030204" pitchFamily="34" charset="0"/>
                          <a:ea typeface="Times New Roman" panose="02020603050405020304" pitchFamily="18" charset="0"/>
                          <a:cs typeface="Times New Roman" panose="02020603050405020304" pitchFamily="18" charset="0"/>
                        </a:rPr>
                        <a:t> : reconversion à l’externe : en sollicitant Transition Pro Centre-Val de Loire (ex </a:t>
                      </a:r>
                      <a:r>
                        <a:rPr lang="fr-FR" sz="1100" baseline="0" dirty="0" err="1" smtClean="0">
                          <a:effectLst/>
                          <a:latin typeface="Calibri" panose="020F0502020204030204" pitchFamily="34" charset="0"/>
                          <a:ea typeface="Times New Roman" panose="02020603050405020304" pitchFamily="18" charset="0"/>
                          <a:cs typeface="Times New Roman" panose="02020603050405020304" pitchFamily="18" charset="0"/>
                        </a:rPr>
                        <a:t>Fongecif</a:t>
                      </a:r>
                      <a:r>
                        <a:rPr lang="fr-FR" sz="1100" baseline="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831" marR="43831" marT="76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Fonction du coût du projet et des cofinancements obtenus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831" marR="43831" marT="76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60406424"/>
                  </a:ext>
                </a:extLst>
              </a:tr>
            </a:tbl>
          </a:graphicData>
        </a:graphic>
      </p:graphicFrame>
      <p:sp>
        <p:nvSpPr>
          <p:cNvPr id="5" name="Espace réservé du numéro de diapositive 4"/>
          <p:cNvSpPr>
            <a:spLocks noGrp="1"/>
          </p:cNvSpPr>
          <p:nvPr>
            <p:ph type="sldNum" sz="quarter" idx="12"/>
          </p:nvPr>
        </p:nvSpPr>
        <p:spPr/>
        <p:txBody>
          <a:bodyPr/>
          <a:lstStyle/>
          <a:p>
            <a:fld id="{CAD88D1B-CF5F-403D-AB18-4344A17FAE8C}" type="slidenum">
              <a:rPr lang="fr-FR" smtClean="0"/>
              <a:pPr/>
              <a:t>17</a:t>
            </a:fld>
            <a:endParaRPr lang="fr-FR"/>
          </a:p>
        </p:txBody>
      </p:sp>
      <p:sp>
        <p:nvSpPr>
          <p:cNvPr id="9" name="Rectangle à coins arrondis 8"/>
          <p:cNvSpPr/>
          <p:nvPr/>
        </p:nvSpPr>
        <p:spPr>
          <a:xfrm>
            <a:off x="50641" y="1596205"/>
            <a:ext cx="931460" cy="2150161"/>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r>
              <a:rPr lang="fr-FR" sz="1000" b="1" dirty="0">
                <a:ea typeface="Calibri" panose="020F0502020204030204" pitchFamily="34" charset="0"/>
                <a:cs typeface="Times New Roman" panose="02020603050405020304" pitchFamily="18" charset="0"/>
              </a:rPr>
              <a:t>Aides à l’accès, reprise d’emploi et à la sécurisation des parcours</a:t>
            </a:r>
          </a:p>
        </p:txBody>
      </p:sp>
      <p:sp>
        <p:nvSpPr>
          <p:cNvPr id="14" name="Accolade fermante 13"/>
          <p:cNvSpPr/>
          <p:nvPr/>
        </p:nvSpPr>
        <p:spPr>
          <a:xfrm>
            <a:off x="914401" y="1596204"/>
            <a:ext cx="245658" cy="224641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0" name="Image 9"/>
          <p:cNvPicPr/>
          <p:nvPr/>
        </p:nvPicPr>
        <p:blipFill>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039252" y="-61202"/>
            <a:ext cx="1596543" cy="729784"/>
          </a:xfrm>
          <a:prstGeom prst="rect">
            <a:avLst/>
          </a:prstGeom>
          <a:noFill/>
          <a:ln>
            <a:noFill/>
          </a:ln>
          <a:extLst/>
        </p:spPr>
      </p:pic>
      <p:sp>
        <p:nvSpPr>
          <p:cNvPr id="17" name="Rectangle 16"/>
          <p:cNvSpPr/>
          <p:nvPr/>
        </p:nvSpPr>
        <p:spPr>
          <a:xfrm>
            <a:off x="50641" y="-2856"/>
            <a:ext cx="843656" cy="1015663"/>
          </a:xfrm>
          <a:prstGeom prst="rect">
            <a:avLst/>
          </a:prstGeom>
        </p:spPr>
        <p:txBody>
          <a:bodyPr wrap="square">
            <a:spAutoFit/>
          </a:bodyPr>
          <a:lstStyle/>
          <a:p>
            <a:pPr lvl="0"/>
            <a:r>
              <a:rPr lang="fr-FR" sz="6000" b="1" dirty="0">
                <a:solidFill>
                  <a:srgbClr val="F27435"/>
                </a:solidFill>
              </a:rPr>
              <a:t>2</a:t>
            </a:r>
            <a:endParaRPr lang="fr-FR" sz="6000" dirty="0">
              <a:solidFill>
                <a:prstClr val="black"/>
              </a:solidFill>
            </a:endParaRPr>
          </a:p>
        </p:txBody>
      </p:sp>
      <p:sp>
        <p:nvSpPr>
          <p:cNvPr id="18" name="Rectangle 17"/>
          <p:cNvSpPr/>
          <p:nvPr/>
        </p:nvSpPr>
        <p:spPr>
          <a:xfrm rot="21016681">
            <a:off x="7619045" y="3448367"/>
            <a:ext cx="1450523" cy="461665"/>
          </a:xfrm>
          <a:prstGeom prst="rect">
            <a:avLst/>
          </a:prstGeom>
        </p:spPr>
        <p:txBody>
          <a:bodyPr wrap="square">
            <a:spAutoFit/>
          </a:bodyPr>
          <a:lstStyle/>
          <a:p>
            <a:r>
              <a:rPr lang="fr-FR" sz="1200" dirty="0">
                <a:solidFill>
                  <a:schemeClr val="accent1"/>
                </a:solidFill>
              </a:rPr>
              <a:t>sur </a:t>
            </a:r>
            <a:r>
              <a:rPr lang="fr-FR" sz="1200" dirty="0" smtClean="0">
                <a:solidFill>
                  <a:schemeClr val="accent1"/>
                </a:solidFill>
              </a:rPr>
              <a:t>prescription de Cap emploi </a:t>
            </a:r>
            <a:endParaRPr lang="fr-FR" sz="1200" dirty="0">
              <a:solidFill>
                <a:schemeClr val="accent1"/>
              </a:solidFill>
            </a:endParaRPr>
          </a:p>
        </p:txBody>
      </p:sp>
    </p:spTree>
    <p:extLst>
      <p:ext uri="{BB962C8B-B14F-4D97-AF65-F5344CB8AC3E}">
        <p14:creationId xmlns:p14="http://schemas.microsoft.com/office/powerpoint/2010/main" val="2637710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1914" y="217580"/>
            <a:ext cx="6984000" cy="585470"/>
          </a:xfrm>
        </p:spPr>
        <p:txBody>
          <a:bodyPr/>
          <a:lstStyle/>
          <a:p>
            <a:r>
              <a:rPr lang="fr-FR" sz="3200" dirty="0" smtClean="0"/>
              <a:t>Sommaire</a:t>
            </a:r>
            <a:endParaRPr lang="fr-FR" sz="3200" dirty="0"/>
          </a:p>
        </p:txBody>
      </p:sp>
      <p:sp>
        <p:nvSpPr>
          <p:cNvPr id="8" name="Rectangle 7"/>
          <p:cNvSpPr/>
          <p:nvPr/>
        </p:nvSpPr>
        <p:spPr>
          <a:xfrm>
            <a:off x="1208584" y="4035094"/>
            <a:ext cx="7743621" cy="576064"/>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9" name="Espace réservé du contenu 10"/>
          <p:cNvSpPr txBox="1">
            <a:spLocks/>
          </p:cNvSpPr>
          <p:nvPr/>
        </p:nvSpPr>
        <p:spPr>
          <a:xfrm>
            <a:off x="1996276" y="1110565"/>
            <a:ext cx="7024744" cy="4192627"/>
          </a:xfrm>
          <a:prstGeom prst="rect">
            <a:avLst/>
          </a:prstGeom>
        </p:spPr>
        <p:txBody>
          <a:bodyPr tIns="36000" bIns="36000">
            <a:noAutofit/>
          </a:bodyPr>
          <a:lstStyle>
            <a:lvl1pPr marL="342900" indent="-342900" algn="l" rtl="0" fontAlgn="base">
              <a:spcBef>
                <a:spcPct val="20000"/>
              </a:spcBef>
              <a:spcAft>
                <a:spcPct val="0"/>
              </a:spcAft>
              <a:buClr>
                <a:srgbClr val="8A1467"/>
              </a:buClr>
              <a:buFont typeface="Arial" charset="0"/>
              <a:buChar char="•"/>
              <a:defRPr sz="2400" kern="1200">
                <a:solidFill>
                  <a:srgbClr val="8A1467"/>
                </a:solidFill>
                <a:latin typeface="Century Gothic" panose="020B0502020202020204" pitchFamily="34" charset="0"/>
                <a:ea typeface="+mn-ea"/>
                <a:cs typeface="Arial" panose="020B0604020202020204" pitchFamily="34" charset="0"/>
              </a:defRPr>
            </a:lvl1pPr>
            <a:lvl2pPr marL="742950" indent="-285750" algn="l" rtl="0" fontAlgn="base">
              <a:spcBef>
                <a:spcPct val="20000"/>
              </a:spcBef>
              <a:spcAft>
                <a:spcPct val="0"/>
              </a:spcAft>
              <a:buClr>
                <a:srgbClr val="1D4896"/>
              </a:buClr>
              <a:buFont typeface="Arial" charset="0"/>
              <a:buChar char="–"/>
              <a:defRPr sz="2000" kern="1200">
                <a:solidFill>
                  <a:srgbClr val="1D4896"/>
                </a:solidFill>
                <a:latin typeface="Century Gothic" panose="020B0502020202020204" pitchFamily="34" charset="0"/>
                <a:ea typeface="+mn-ea"/>
                <a:cs typeface="Arial" panose="020B0604020202020204" pitchFamily="34" charset="0"/>
              </a:defRPr>
            </a:lvl2pPr>
            <a:lvl3pPr marL="1143000" indent="-228600" algn="l" rtl="0" fontAlgn="base">
              <a:spcBef>
                <a:spcPct val="20000"/>
              </a:spcBef>
              <a:spcAft>
                <a:spcPct val="0"/>
              </a:spcAft>
              <a:buClr>
                <a:srgbClr val="DE362D"/>
              </a:buClr>
              <a:buFont typeface="Courier New" panose="02070309020205020404" pitchFamily="49" charset="0"/>
              <a:buChar char="o"/>
              <a:defRPr sz="1800" kern="1200">
                <a:solidFill>
                  <a:schemeClr val="tx1"/>
                </a:solidFill>
                <a:latin typeface="Century Gothic" panose="020B0502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sz="1600" kern="1200">
                <a:solidFill>
                  <a:schemeClr val="tx1"/>
                </a:solidFill>
                <a:latin typeface="Century Gothic" panose="020B0502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sz="1600" kern="1200">
                <a:solidFill>
                  <a:schemeClr val="tx1"/>
                </a:solidFill>
                <a:latin typeface="Century Gothic" panose="020B0502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DE362D"/>
              </a:buClr>
              <a:buNone/>
              <a:defRPr/>
            </a:pPr>
            <a:endParaRPr lang="fr-FR" sz="1800" dirty="0" smtClean="0"/>
          </a:p>
          <a:p>
            <a:pPr marL="0" indent="0">
              <a:buClr>
                <a:srgbClr val="DE362D"/>
              </a:buClr>
              <a:buNone/>
              <a:defRPr/>
            </a:pPr>
            <a:r>
              <a:rPr lang="fr-FR" sz="1800" dirty="0" smtClean="0">
                <a:solidFill>
                  <a:schemeClr val="tx2"/>
                </a:solidFill>
                <a:latin typeface="+mn-lt"/>
              </a:rPr>
              <a:t>Présentation de l’</a:t>
            </a:r>
            <a:r>
              <a:rPr lang="fr-FR" sz="1800" dirty="0" err="1" smtClean="0">
                <a:solidFill>
                  <a:schemeClr val="tx2"/>
                </a:solidFill>
                <a:latin typeface="+mn-lt"/>
              </a:rPr>
              <a:t>Agefiph</a:t>
            </a:r>
            <a:endParaRPr lang="fr-FR" sz="1800" dirty="0" smtClean="0">
              <a:solidFill>
                <a:schemeClr val="tx2"/>
              </a:solidFill>
              <a:latin typeface="+mn-lt"/>
            </a:endParaRPr>
          </a:p>
          <a:p>
            <a:pPr marL="0" indent="0">
              <a:spcBef>
                <a:spcPts val="600"/>
              </a:spcBef>
              <a:spcAft>
                <a:spcPts val="0"/>
              </a:spcAft>
              <a:buClr>
                <a:srgbClr val="DE362D"/>
              </a:buClr>
              <a:buNone/>
              <a:defRPr/>
            </a:pPr>
            <a:endParaRPr lang="fr-FR" sz="1800" dirty="0" smtClean="0">
              <a:solidFill>
                <a:schemeClr val="tx2"/>
              </a:solidFill>
              <a:latin typeface="+mn-lt"/>
            </a:endParaRPr>
          </a:p>
          <a:p>
            <a:pPr marL="0" indent="0">
              <a:spcBef>
                <a:spcPts val="600"/>
              </a:spcBef>
              <a:spcAft>
                <a:spcPts val="0"/>
              </a:spcAft>
              <a:buClr>
                <a:srgbClr val="DE362D"/>
              </a:buClr>
              <a:buNone/>
              <a:defRPr/>
            </a:pPr>
            <a:r>
              <a:rPr lang="fr-FR" sz="1800" dirty="0" smtClean="0">
                <a:solidFill>
                  <a:schemeClr val="tx2"/>
                </a:solidFill>
                <a:latin typeface="+mn-lt"/>
              </a:rPr>
              <a:t>Présentation de l’offre de services et d’aides financières de l’</a:t>
            </a:r>
            <a:r>
              <a:rPr lang="fr-FR" sz="1800" dirty="0" err="1" smtClean="0">
                <a:solidFill>
                  <a:schemeClr val="tx2"/>
                </a:solidFill>
                <a:latin typeface="+mn-lt"/>
              </a:rPr>
              <a:t>Agefiph</a:t>
            </a:r>
            <a:r>
              <a:rPr lang="fr-FR" sz="1800" dirty="0" smtClean="0">
                <a:solidFill>
                  <a:schemeClr val="tx2"/>
                </a:solidFill>
                <a:latin typeface="+mn-lt"/>
              </a:rPr>
              <a:t/>
            </a:r>
            <a:br>
              <a:rPr lang="fr-FR" sz="1800" dirty="0" smtClean="0">
                <a:solidFill>
                  <a:schemeClr val="tx2"/>
                </a:solidFill>
                <a:latin typeface="+mn-lt"/>
              </a:rPr>
            </a:br>
            <a:r>
              <a:rPr lang="fr-FR" sz="1800" dirty="0" smtClean="0">
                <a:solidFill>
                  <a:schemeClr val="tx2"/>
                </a:solidFill>
                <a:latin typeface="+mn-lt"/>
              </a:rPr>
              <a:t>Focus sur le maintien </a:t>
            </a:r>
            <a:endParaRPr lang="fr-FR" sz="1600" i="1" dirty="0" smtClean="0">
              <a:solidFill>
                <a:schemeClr val="tx2"/>
              </a:solidFill>
              <a:latin typeface="+mn-lt"/>
            </a:endParaRPr>
          </a:p>
          <a:p>
            <a:pPr marL="0" indent="0">
              <a:spcBef>
                <a:spcPts val="600"/>
              </a:spcBef>
              <a:spcAft>
                <a:spcPts val="0"/>
              </a:spcAft>
              <a:buClr>
                <a:srgbClr val="DE362D"/>
              </a:buClr>
              <a:buNone/>
              <a:defRPr/>
            </a:pPr>
            <a:r>
              <a:rPr lang="fr-FR" sz="1600" i="1" dirty="0" smtClean="0">
                <a:solidFill>
                  <a:schemeClr val="tx2"/>
                </a:solidFill>
                <a:latin typeface="+mn-lt"/>
              </a:rPr>
              <a:t>   - Qui peut bénéficier de l’offre de services et d’aides financières de l’</a:t>
            </a:r>
            <a:r>
              <a:rPr lang="fr-FR" sz="1600" i="1" dirty="0" err="1" smtClean="0">
                <a:solidFill>
                  <a:schemeClr val="tx2"/>
                </a:solidFill>
                <a:latin typeface="+mn-lt"/>
              </a:rPr>
              <a:t>Agefiph</a:t>
            </a:r>
            <a:r>
              <a:rPr lang="fr-FR" sz="1600" i="1" dirty="0" smtClean="0">
                <a:solidFill>
                  <a:schemeClr val="tx2"/>
                </a:solidFill>
                <a:latin typeface="+mn-lt"/>
              </a:rPr>
              <a:t> ?</a:t>
            </a:r>
          </a:p>
          <a:p>
            <a:pPr marL="0" indent="0">
              <a:spcBef>
                <a:spcPts val="600"/>
              </a:spcBef>
              <a:spcAft>
                <a:spcPts val="0"/>
              </a:spcAft>
              <a:buClr>
                <a:srgbClr val="DE362D"/>
              </a:buClr>
              <a:buNone/>
              <a:defRPr/>
            </a:pPr>
            <a:r>
              <a:rPr lang="fr-FR" sz="1600" i="1" dirty="0" smtClean="0">
                <a:solidFill>
                  <a:schemeClr val="tx2"/>
                </a:solidFill>
                <a:latin typeface="+mn-lt"/>
              </a:rPr>
              <a:t>   - Les accompagnements</a:t>
            </a:r>
          </a:p>
          <a:p>
            <a:pPr marL="0" indent="0">
              <a:spcBef>
                <a:spcPts val="600"/>
              </a:spcBef>
              <a:spcAft>
                <a:spcPts val="0"/>
              </a:spcAft>
              <a:buClr>
                <a:srgbClr val="DE362D"/>
              </a:buClr>
              <a:buNone/>
              <a:defRPr/>
            </a:pPr>
            <a:r>
              <a:rPr lang="fr-FR" sz="1600" i="1" dirty="0" smtClean="0">
                <a:solidFill>
                  <a:schemeClr val="tx2"/>
                </a:solidFill>
                <a:latin typeface="+mn-lt"/>
              </a:rPr>
              <a:t>   - Les aides</a:t>
            </a:r>
            <a:endParaRPr lang="fr-FR" sz="1600" i="1" dirty="0">
              <a:solidFill>
                <a:schemeClr val="tx2"/>
              </a:solidFill>
              <a:latin typeface="+mn-lt"/>
            </a:endParaRPr>
          </a:p>
          <a:p>
            <a:pPr marL="0" indent="0">
              <a:buClr>
                <a:srgbClr val="DE362D"/>
              </a:buClr>
              <a:buNone/>
              <a:defRPr/>
            </a:pPr>
            <a:endParaRPr lang="fr-FR" sz="1800" dirty="0" smtClean="0">
              <a:solidFill>
                <a:schemeClr val="tx2"/>
              </a:solidFill>
              <a:latin typeface="+mn-lt"/>
            </a:endParaRPr>
          </a:p>
          <a:p>
            <a:pPr marL="0" indent="0">
              <a:buClr>
                <a:srgbClr val="DE362D"/>
              </a:buClr>
              <a:buNone/>
              <a:defRPr/>
            </a:pPr>
            <a:r>
              <a:rPr lang="fr-FR" sz="1800" dirty="0" smtClean="0">
                <a:solidFill>
                  <a:schemeClr val="tx2"/>
                </a:solidFill>
                <a:latin typeface="+mn-lt"/>
              </a:rPr>
              <a:t>Liens utiles, les outils, les coordonnées (en annexes)</a:t>
            </a:r>
            <a:endParaRPr lang="fr-FR" sz="1400" dirty="0">
              <a:solidFill>
                <a:srgbClr val="144391"/>
              </a:solidFill>
            </a:endParaRPr>
          </a:p>
          <a:p>
            <a:pPr marL="0" lvl="0" indent="0">
              <a:buClr>
                <a:srgbClr val="DE362D"/>
              </a:buClr>
              <a:buNone/>
              <a:defRPr/>
            </a:pPr>
            <a:endParaRPr lang="fr-FR" sz="1400" dirty="0">
              <a:solidFill>
                <a:srgbClr val="144391"/>
              </a:solidFill>
            </a:endParaRPr>
          </a:p>
        </p:txBody>
      </p:sp>
      <p:sp>
        <p:nvSpPr>
          <p:cNvPr id="10" name="Rectangle 9"/>
          <p:cNvSpPr>
            <a:spLocks/>
          </p:cNvSpPr>
          <p:nvPr/>
        </p:nvSpPr>
        <p:spPr>
          <a:xfrm>
            <a:off x="1208584" y="1566404"/>
            <a:ext cx="612000" cy="216000"/>
          </a:xfrm>
          <a:prstGeom prst="rect">
            <a:avLst/>
          </a:prstGeom>
          <a:solidFill>
            <a:schemeClr val="tx2">
              <a:lumMod val="60000"/>
              <a:lumOff val="40000"/>
            </a:schemeClr>
          </a:solidFill>
          <a:ln w="25400" cap="flat" cmpd="sng" algn="ctr">
            <a:noFill/>
            <a:prstDash val="solid"/>
          </a:ln>
          <a:effectLst/>
        </p:spPr>
        <p:txBody>
          <a:bodyPr rIns="108000" rtlCol="0" anchor="ct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1.</a:t>
            </a:r>
          </a:p>
        </p:txBody>
      </p:sp>
      <p:sp>
        <p:nvSpPr>
          <p:cNvPr id="11" name="Rectangle 10"/>
          <p:cNvSpPr>
            <a:spLocks/>
          </p:cNvSpPr>
          <p:nvPr/>
        </p:nvSpPr>
        <p:spPr>
          <a:xfrm>
            <a:off x="1208584" y="2288329"/>
            <a:ext cx="612000" cy="216000"/>
          </a:xfrm>
          <a:prstGeom prst="rect">
            <a:avLst/>
          </a:prstGeom>
          <a:solidFill>
            <a:schemeClr val="tx2">
              <a:lumMod val="60000"/>
              <a:lumOff val="40000"/>
            </a:schemeClr>
          </a:solidFill>
          <a:ln w="25400" cap="flat" cmpd="sng" algn="ctr">
            <a:noFill/>
            <a:prstDash val="solid"/>
          </a:ln>
          <a:effectLst/>
        </p:spPr>
        <p:txBody>
          <a:bodyPr rIns="108000" rtlCol="0" anchor="ct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2.</a:t>
            </a:r>
          </a:p>
        </p:txBody>
      </p:sp>
      <p:sp>
        <p:nvSpPr>
          <p:cNvPr id="12" name="Rectangle 11"/>
          <p:cNvSpPr>
            <a:spLocks/>
          </p:cNvSpPr>
          <p:nvPr/>
        </p:nvSpPr>
        <p:spPr>
          <a:xfrm>
            <a:off x="1208584" y="4121500"/>
            <a:ext cx="612000" cy="216000"/>
          </a:xfrm>
          <a:prstGeom prst="rect">
            <a:avLst/>
          </a:prstGeom>
          <a:solidFill>
            <a:schemeClr val="tx2">
              <a:lumMod val="60000"/>
              <a:lumOff val="40000"/>
            </a:schemeClr>
          </a:solidFill>
          <a:ln w="25400" cap="flat" cmpd="sng" algn="ctr">
            <a:noFill/>
            <a:prstDash val="solid"/>
          </a:ln>
          <a:effectLst/>
        </p:spPr>
        <p:txBody>
          <a:bodyPr rIns="108000" rtlCol="0" anchor="ct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3.</a:t>
            </a:r>
          </a:p>
        </p:txBody>
      </p:sp>
      <p:sp>
        <p:nvSpPr>
          <p:cNvPr id="3" name="Espace réservé du numéro de diapositive 2"/>
          <p:cNvSpPr>
            <a:spLocks noGrp="1"/>
          </p:cNvSpPr>
          <p:nvPr>
            <p:ph type="sldNum" sz="quarter" idx="4294967295"/>
          </p:nvPr>
        </p:nvSpPr>
        <p:spPr>
          <a:xfrm>
            <a:off x="6808824" y="6406992"/>
            <a:ext cx="2057400" cy="360000"/>
          </a:xfrm>
        </p:spPr>
        <p:txBody>
          <a:bodyPr/>
          <a:lstStyle/>
          <a:p>
            <a:fld id="{CAD88D1B-CF5F-403D-AB18-4344A17FAE8C}" type="slidenum">
              <a:rPr lang="fr-FR" smtClean="0"/>
              <a:t>18</a:t>
            </a:fld>
            <a:endParaRPr lang="fr-FR" dirty="0"/>
          </a:p>
        </p:txBody>
      </p:sp>
    </p:spTree>
    <p:extLst>
      <p:ext uri="{BB962C8B-B14F-4D97-AF65-F5344CB8AC3E}">
        <p14:creationId xmlns:p14="http://schemas.microsoft.com/office/powerpoint/2010/main" val="968549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7"/>
            <a:ext cx="8146640" cy="836868"/>
          </a:xfrm>
        </p:spPr>
        <p:txBody>
          <a:bodyPr>
            <a:normAutofit/>
          </a:bodyPr>
          <a:lstStyle/>
          <a:p>
            <a:r>
              <a:rPr lang="fr-FR" sz="3200" dirty="0"/>
              <a:t>Liens utiles</a:t>
            </a:r>
          </a:p>
        </p:txBody>
      </p:sp>
      <p:sp>
        <p:nvSpPr>
          <p:cNvPr id="4" name="Espace réservé du texte 1">
            <a:extLst>
              <a:ext uri="{FF2B5EF4-FFF2-40B4-BE49-F238E27FC236}">
                <a16:creationId xmlns:a16="http://schemas.microsoft.com/office/drawing/2014/main" id="{376A7F12-B540-8149-A8A8-7D0B983441D3}"/>
              </a:ext>
            </a:extLst>
          </p:cNvPr>
          <p:cNvSpPr txBox="1">
            <a:spLocks/>
          </p:cNvSpPr>
          <p:nvPr/>
        </p:nvSpPr>
        <p:spPr>
          <a:xfrm>
            <a:off x="520690" y="976098"/>
            <a:ext cx="7857766" cy="4106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1" i="0" u="none" strike="noStrike" kern="0" cap="none" spc="0" normalizeH="0" baseline="0" noProof="0" dirty="0" smtClean="0">
                <a:ln>
                  <a:noFill/>
                </a:ln>
                <a:solidFill>
                  <a:srgbClr val="E7E6E6">
                    <a:lumMod val="25000"/>
                  </a:srgbClr>
                </a:solidFill>
                <a:effectLst/>
                <a:uLnTx/>
                <a:uFillTx/>
                <a:latin typeface="Calibri"/>
                <a:ea typeface="+mn-ea"/>
                <a:hlinkClick r:id="rId3"/>
              </a:rPr>
              <a:t>https</a:t>
            </a:r>
            <a:r>
              <a:rPr kumimoji="0" lang="fr-FR" sz="1400" b="1" i="0" u="none" strike="noStrike" kern="0" cap="none" spc="0" normalizeH="0" baseline="0" noProof="0" dirty="0">
                <a:ln>
                  <a:noFill/>
                </a:ln>
                <a:solidFill>
                  <a:srgbClr val="E7E6E6">
                    <a:lumMod val="25000"/>
                  </a:srgbClr>
                </a:solidFill>
                <a:effectLst/>
                <a:uLnTx/>
                <a:uFillTx/>
                <a:latin typeface="Calibri"/>
                <a:ea typeface="+mn-ea"/>
                <a:hlinkClick r:id="rId3"/>
              </a:rPr>
              <a:t>://www.agefiph.fr/</a:t>
            </a:r>
            <a:endParaRPr kumimoji="0" lang="fr-FR" sz="1400" b="1" i="0" u="none" strike="noStrike" kern="0" cap="none" spc="0" normalizeH="0" baseline="0" noProof="0" dirty="0">
              <a:ln>
                <a:noFill/>
              </a:ln>
              <a:solidFill>
                <a:srgbClr val="E7E6E6">
                  <a:lumMod val="25000"/>
                </a:srgbClr>
              </a:solidFill>
              <a:effectLst/>
              <a:uLnTx/>
              <a:uFillTx/>
              <a:latin typeface="Calibri"/>
              <a:ea typeface="+mn-ea"/>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prstClr val="black"/>
              </a:solidFill>
              <a:effectLst/>
              <a:uLnTx/>
              <a:uFillTx/>
              <a:latin typeface="Nexa Bold"/>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smtClean="0">
                <a:ln>
                  <a:noFill/>
                </a:ln>
                <a:solidFill>
                  <a:prstClr val="black"/>
                </a:solidFill>
                <a:effectLst/>
                <a:uLnTx/>
                <a:uFillTx/>
                <a:latin typeface="Nexa Bold"/>
                <a:ea typeface="+mn-ea"/>
                <a:cs typeface="Arial" panose="020B0604020202020204" pitchFamily="34" charset="0"/>
              </a:rPr>
              <a:t>Services et aides financières </a:t>
            </a:r>
            <a:r>
              <a:rPr kumimoji="0" lang="fr-FR" sz="1400" b="0" i="0" u="none" strike="noStrike" kern="1200" cap="none" spc="0" normalizeH="0" baseline="0" noProof="0" dirty="0">
                <a:ln>
                  <a:noFill/>
                </a:ln>
                <a:solidFill>
                  <a:prstClr val="black"/>
                </a:solidFill>
                <a:effectLst/>
                <a:uLnTx/>
                <a:uFillTx/>
                <a:latin typeface="Nexa Bold"/>
                <a:ea typeface="+mn-ea"/>
                <a:cs typeface="Arial" panose="020B0604020202020204" pitchFamily="34" charset="0"/>
                <a:hlinkClick r:id="rId4"/>
              </a:rPr>
              <a:t>https://</a:t>
            </a:r>
            <a:r>
              <a:rPr kumimoji="0" lang="fr-FR" sz="1400" b="0" i="0" u="none" strike="noStrike" kern="1200" cap="none" spc="0" normalizeH="0" baseline="0" noProof="0" dirty="0" smtClean="0">
                <a:ln>
                  <a:noFill/>
                </a:ln>
                <a:solidFill>
                  <a:prstClr val="black"/>
                </a:solidFill>
                <a:effectLst/>
                <a:uLnTx/>
                <a:uFillTx/>
                <a:latin typeface="Nexa Bold"/>
                <a:ea typeface="+mn-ea"/>
                <a:cs typeface="Arial" panose="020B0604020202020204" pitchFamily="34" charset="0"/>
                <a:hlinkClick r:id="rId4"/>
              </a:rPr>
              <a:t>www.agefiph.fr/Professionnel/Offre-de-services-et-d-aides-financieres</a:t>
            </a:r>
            <a:endParaRPr kumimoji="0" lang="fr-FR" sz="1400" b="0" i="0" u="none" strike="noStrike" kern="1200" cap="none" spc="0" normalizeH="0" baseline="0" noProof="0" dirty="0" smtClean="0">
              <a:ln>
                <a:noFill/>
              </a:ln>
              <a:solidFill>
                <a:prstClr val="black"/>
              </a:solidFill>
              <a:effectLst/>
              <a:uLnTx/>
              <a:uFillTx/>
              <a:latin typeface="Nexa Bold"/>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smtClean="0">
              <a:ln>
                <a:noFill/>
              </a:ln>
              <a:solidFill>
                <a:prstClr val="black"/>
              </a:solidFill>
              <a:effectLst/>
              <a:uLnTx/>
              <a:uFillTx/>
              <a:latin typeface="Nexa Bold"/>
              <a:ea typeface="+mn-ea"/>
              <a:cs typeface="Arial" panose="020B0604020202020204" pitchFamily="34" charset="0"/>
            </a:endParaRPr>
          </a:p>
          <a:p>
            <a:pPr lvl="0">
              <a:lnSpc>
                <a:spcPct val="100000"/>
              </a:lnSpc>
              <a:spcBef>
                <a:spcPts val="0"/>
              </a:spcBef>
              <a:defRPr/>
            </a:pPr>
            <a:r>
              <a:rPr lang="fr-FR" sz="1400" dirty="0">
                <a:solidFill>
                  <a:prstClr val="black"/>
                </a:solidFill>
                <a:latin typeface="Nexa Bold"/>
                <a:cs typeface="Arial" panose="020B0604020202020204" pitchFamily="34" charset="0"/>
              </a:rPr>
              <a:t>Accédez à la liste des aides financières proposées par l'</a:t>
            </a:r>
            <a:r>
              <a:rPr lang="fr-FR" sz="1400" dirty="0" err="1">
                <a:solidFill>
                  <a:prstClr val="black"/>
                </a:solidFill>
                <a:latin typeface="Nexa Bold"/>
                <a:cs typeface="Arial" panose="020B0604020202020204" pitchFamily="34" charset="0"/>
              </a:rPr>
              <a:t>Agefiph</a:t>
            </a:r>
            <a:r>
              <a:rPr lang="fr-FR" sz="1400" dirty="0">
                <a:solidFill>
                  <a:prstClr val="black"/>
                </a:solidFill>
                <a:latin typeface="Nexa Bold"/>
                <a:cs typeface="Arial" panose="020B0604020202020204" pitchFamily="34" charset="0"/>
              </a:rPr>
              <a:t> :</a:t>
            </a:r>
          </a:p>
          <a:p>
            <a:pPr marL="0" lvl="0" indent="0">
              <a:lnSpc>
                <a:spcPct val="100000"/>
              </a:lnSpc>
              <a:spcBef>
                <a:spcPts val="0"/>
              </a:spcBef>
              <a:buNone/>
              <a:defRPr/>
            </a:pPr>
            <a:r>
              <a:rPr lang="fr-FR" sz="1400" dirty="0">
                <a:solidFill>
                  <a:prstClr val="black"/>
                </a:solidFill>
                <a:latin typeface="Nexa Bold"/>
                <a:cs typeface="Arial" panose="020B0604020202020204" pitchFamily="34" charset="0"/>
                <a:hlinkClick r:id="rId4"/>
              </a:rPr>
              <a:t>https://</a:t>
            </a:r>
            <a:r>
              <a:rPr lang="fr-FR" sz="1400" dirty="0" smtClean="0">
                <a:solidFill>
                  <a:prstClr val="black"/>
                </a:solidFill>
                <a:latin typeface="Nexa Bold"/>
                <a:cs typeface="Arial" panose="020B0604020202020204" pitchFamily="34" charset="0"/>
                <a:hlinkClick r:id="rId4"/>
              </a:rPr>
              <a:t>www.agefiph.fr/Professionnel/Offre-de-services-et-d-aides-financieres</a:t>
            </a:r>
            <a:endParaRPr lang="fr-FR" sz="1400" dirty="0" smtClean="0">
              <a:solidFill>
                <a:prstClr val="black"/>
              </a:solidFill>
              <a:latin typeface="Nexa Bold"/>
              <a:cs typeface="Arial" panose="020B0604020202020204" pitchFamily="34" charset="0"/>
            </a:endParaRPr>
          </a:p>
          <a:p>
            <a:pPr marL="0" lvl="0" indent="0">
              <a:lnSpc>
                <a:spcPct val="100000"/>
              </a:lnSpc>
              <a:spcBef>
                <a:spcPts val="0"/>
              </a:spcBef>
              <a:buNone/>
              <a:defRPr/>
            </a:pPr>
            <a:endParaRPr lang="fr-FR" sz="1400" dirty="0">
              <a:solidFill>
                <a:prstClr val="black"/>
              </a:solidFill>
              <a:latin typeface="Nexa Bold"/>
              <a:cs typeface="Arial" panose="020B0604020202020204" pitchFamily="34" charset="0"/>
            </a:endParaRPr>
          </a:p>
          <a:p>
            <a:pPr>
              <a:lnSpc>
                <a:spcPct val="100000"/>
              </a:lnSpc>
              <a:spcBef>
                <a:spcPts val="0"/>
              </a:spcBef>
              <a:defRPr/>
            </a:pPr>
            <a:r>
              <a:rPr lang="fr-FR" sz="1400" dirty="0">
                <a:solidFill>
                  <a:prstClr val="black"/>
                </a:solidFill>
                <a:latin typeface="Nexa Bold"/>
                <a:cs typeface="Arial" panose="020B0604020202020204" pitchFamily="34" charset="0"/>
              </a:rPr>
              <a:t>Lien vers le catalogue format </a:t>
            </a:r>
            <a:r>
              <a:rPr lang="fr-FR" sz="1400" dirty="0" err="1" smtClean="0">
                <a:solidFill>
                  <a:prstClr val="black"/>
                </a:solidFill>
                <a:latin typeface="Nexa Bold"/>
                <a:cs typeface="Arial" panose="020B0604020202020204" pitchFamily="34" charset="0"/>
              </a:rPr>
              <a:t>pdf,et</a:t>
            </a:r>
            <a:r>
              <a:rPr lang="fr-FR" sz="1400" dirty="0" smtClean="0">
                <a:solidFill>
                  <a:prstClr val="black"/>
                </a:solidFill>
                <a:latin typeface="Nexa Bold"/>
                <a:cs typeface="Arial" panose="020B0604020202020204" pitchFamily="34" charset="0"/>
              </a:rPr>
              <a:t> vers le dossier</a:t>
            </a:r>
            <a:endParaRPr lang="fr-FR" sz="1400" dirty="0">
              <a:solidFill>
                <a:prstClr val="black"/>
              </a:solidFill>
              <a:latin typeface="Nexa Bold"/>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000" b="0" i="0" u="none" strike="noStrike" kern="1200" cap="none" spc="0" normalizeH="0" baseline="0" noProof="0" dirty="0" smtClean="0">
              <a:ln>
                <a:noFill/>
              </a:ln>
              <a:solidFill>
                <a:prstClr val="black"/>
              </a:solidFill>
              <a:effectLst/>
              <a:uLnTx/>
              <a:uFillTx/>
              <a:latin typeface="Nexa Bold"/>
              <a:ea typeface="+mn-ea"/>
              <a:cs typeface="Arial" panose="020B0604020202020204" pitchFamily="34" charset="0"/>
            </a:endParaRPr>
          </a:p>
        </p:txBody>
      </p:sp>
      <p:sp>
        <p:nvSpPr>
          <p:cNvPr id="7" name="Espace réservé du numéro de diapositive 6"/>
          <p:cNvSpPr>
            <a:spLocks noGrp="1"/>
          </p:cNvSpPr>
          <p:nvPr>
            <p:ph type="sldNum" sz="quarter" idx="12"/>
          </p:nvPr>
        </p:nvSpPr>
        <p:spPr/>
        <p:txBody>
          <a:bodyPr/>
          <a:lstStyle/>
          <a:p>
            <a:fld id="{9E1498EA-81E9-44EC-A541-417FF9565418}" type="slidenum">
              <a:rPr lang="fr-FR" smtClean="0"/>
              <a:t>19</a:t>
            </a:fld>
            <a:endParaRPr lang="fr-FR"/>
          </a:p>
        </p:txBody>
      </p:sp>
      <p:sp>
        <p:nvSpPr>
          <p:cNvPr id="12" name="Rectangle 11"/>
          <p:cNvSpPr/>
          <p:nvPr/>
        </p:nvSpPr>
        <p:spPr>
          <a:xfrm>
            <a:off x="1310857" y="3175367"/>
            <a:ext cx="1697762" cy="808876"/>
          </a:xfrm>
          <a:prstGeom prst="rect">
            <a:avLst/>
          </a:prstGeom>
        </p:spPr>
        <p:txBody>
          <a:bodyPr wrap="square">
            <a:spAutoFit/>
          </a:bodyPr>
          <a:lstStyle/>
          <a:p>
            <a:pPr>
              <a:lnSpc>
                <a:spcPct val="107000"/>
              </a:lnSpc>
              <a:spcAft>
                <a:spcPts val="800"/>
              </a:spcAft>
            </a:pPr>
            <a:r>
              <a:rPr lang="fr-FR" sz="11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guide de l’offre de services et d’aides financières septembre 2022</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 12"/>
          <p:cNvPicPr>
            <a:picLocks noChangeAspect="1"/>
          </p:cNvPicPr>
          <p:nvPr/>
        </p:nvPicPr>
        <p:blipFill>
          <a:blip r:embed="rId6"/>
          <a:stretch>
            <a:fillRect/>
          </a:stretch>
        </p:blipFill>
        <p:spPr>
          <a:xfrm>
            <a:off x="6403916" y="3175367"/>
            <a:ext cx="1270757" cy="1814074"/>
          </a:xfrm>
          <a:prstGeom prst="rect">
            <a:avLst/>
          </a:prstGeom>
        </p:spPr>
      </p:pic>
      <p:sp>
        <p:nvSpPr>
          <p:cNvPr id="14" name="Rectangle 13"/>
          <p:cNvSpPr/>
          <p:nvPr/>
        </p:nvSpPr>
        <p:spPr>
          <a:xfrm>
            <a:off x="4872337" y="3374951"/>
            <a:ext cx="1531579" cy="43616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fr-FR" sz="1200" u="sng" dirty="0" smtClean="0">
                <a:hlinkClick r:id="rId7"/>
              </a:rPr>
              <a:t>Dossier de demande d’intervention</a:t>
            </a:r>
            <a:endParaRPr lang="fr-FR" sz="1200" dirty="0"/>
          </a:p>
        </p:txBody>
      </p:sp>
      <p:sp>
        <p:nvSpPr>
          <p:cNvPr id="15" name="Rectangle 14"/>
          <p:cNvSpPr/>
          <p:nvPr/>
        </p:nvSpPr>
        <p:spPr>
          <a:xfrm>
            <a:off x="98862" y="158489"/>
            <a:ext cx="843656" cy="1107996"/>
          </a:xfrm>
          <a:prstGeom prst="rect">
            <a:avLst/>
          </a:prstGeom>
        </p:spPr>
        <p:txBody>
          <a:bodyPr wrap="square">
            <a:spAutoFit/>
          </a:bodyPr>
          <a:lstStyle/>
          <a:p>
            <a:pPr lvl="0"/>
            <a:r>
              <a:rPr lang="fr-FR" sz="6600" b="1" dirty="0">
                <a:solidFill>
                  <a:srgbClr val="F27435"/>
                </a:solidFill>
              </a:rPr>
              <a:t>5</a:t>
            </a:r>
            <a:endParaRPr lang="fr-FR" sz="6600" dirty="0">
              <a:solidFill>
                <a:prstClr val="black"/>
              </a:solidFill>
            </a:endParaRPr>
          </a:p>
        </p:txBody>
      </p:sp>
      <p:sp>
        <p:nvSpPr>
          <p:cNvPr id="5" name="Rectangle 4"/>
          <p:cNvSpPr/>
          <p:nvPr/>
        </p:nvSpPr>
        <p:spPr>
          <a:xfrm>
            <a:off x="722619" y="5082151"/>
            <a:ext cx="7911018" cy="1446550"/>
          </a:xfrm>
          <a:prstGeom prst="rect">
            <a:avLst/>
          </a:prstGeom>
        </p:spPr>
        <p:txBody>
          <a:bodyPr wrap="square">
            <a:spAutoFit/>
          </a:bodyPr>
          <a:lstStyle/>
          <a:p>
            <a:pPr marL="285750" lvl="0" indent="-285750">
              <a:lnSpc>
                <a:spcPct val="100000"/>
              </a:lnSpc>
              <a:spcBef>
                <a:spcPts val="0"/>
              </a:spcBef>
              <a:buFont typeface="Arial" panose="020B0604020202020204" pitchFamily="34" charset="0"/>
              <a:buChar char="•"/>
              <a:defRPr/>
            </a:pPr>
            <a:r>
              <a:rPr lang="fr-FR" sz="1400" dirty="0">
                <a:solidFill>
                  <a:prstClr val="black"/>
                </a:solidFill>
                <a:latin typeface="Nexa Bold"/>
                <a:cs typeface="Arial" panose="020B0604020202020204" pitchFamily="34" charset="0"/>
              </a:rPr>
              <a:t>Déposer une demande d’aide (formulaire web) :</a:t>
            </a:r>
          </a:p>
          <a:p>
            <a:pPr lvl="0">
              <a:defRPr/>
            </a:pPr>
            <a:r>
              <a:rPr lang="fr-FR" sz="1400" dirty="0">
                <a:solidFill>
                  <a:prstClr val="black"/>
                </a:solidFill>
                <a:latin typeface="Nexa Bold"/>
                <a:cs typeface="Arial" panose="020B0604020202020204" pitchFamily="34" charset="0"/>
                <a:hlinkClick r:id="rId8"/>
              </a:rPr>
              <a:t>https://</a:t>
            </a:r>
            <a:r>
              <a:rPr lang="fr-FR" sz="1400" dirty="0" smtClean="0">
                <a:solidFill>
                  <a:prstClr val="black"/>
                </a:solidFill>
                <a:latin typeface="Nexa Bold"/>
                <a:cs typeface="Arial" panose="020B0604020202020204" pitchFamily="34" charset="0"/>
                <a:hlinkClick r:id="rId8"/>
              </a:rPr>
              <a:t>www.agefiph.fr/aides-handicap/depot-de-demande-d-aide-financiere</a:t>
            </a:r>
            <a:endParaRPr lang="fr-FR" sz="1400" dirty="0" smtClean="0">
              <a:solidFill>
                <a:prstClr val="black"/>
              </a:solidFill>
              <a:latin typeface="Nexa Bold"/>
              <a:cs typeface="Arial" panose="020B0604020202020204" pitchFamily="34" charset="0"/>
            </a:endParaRPr>
          </a:p>
          <a:p>
            <a:pPr lvl="0">
              <a:defRPr/>
            </a:pPr>
            <a:endParaRPr lang="fr-FR" sz="1400" dirty="0">
              <a:solidFill>
                <a:prstClr val="black"/>
              </a:solidFill>
              <a:latin typeface="Nexa Bold"/>
              <a:cs typeface="Arial" panose="020B0604020202020204" pitchFamily="34" charset="0"/>
            </a:endParaRPr>
          </a:p>
          <a:p>
            <a:pPr marL="228600" lvl="0" indent="-228600">
              <a:buFont typeface="Arial" panose="020B0604020202020204" pitchFamily="34" charset="0"/>
              <a:buChar char="•"/>
              <a:defRPr/>
            </a:pPr>
            <a:r>
              <a:rPr lang="fr-FR" sz="1400" dirty="0">
                <a:solidFill>
                  <a:prstClr val="black"/>
                </a:solidFill>
                <a:latin typeface="Nexa Bold"/>
                <a:cs typeface="Arial" panose="020B0604020202020204" pitchFamily="34" charset="0"/>
              </a:rPr>
              <a:t>Accédez au portail digital PROFESSIONNEL : </a:t>
            </a:r>
            <a:r>
              <a:rPr lang="fr-FR" sz="1600" u="sng" dirty="0" smtClean="0">
                <a:hlinkClick r:id="rId9"/>
              </a:rPr>
              <a:t>https</a:t>
            </a:r>
            <a:r>
              <a:rPr lang="fr-FR" sz="1600" u="sng" dirty="0">
                <a:hlinkClick r:id="rId9"/>
              </a:rPr>
              <a:t>://aides-financieres-professionnels-emploi-handicap.agefiph.fr</a:t>
            </a:r>
            <a:endParaRPr lang="fr-FR" sz="1000" dirty="0">
              <a:solidFill>
                <a:prstClr val="black"/>
              </a:solidFill>
              <a:latin typeface="Nexa Bold"/>
              <a:cs typeface="Arial" panose="020B0604020202020204" pitchFamily="34" charset="0"/>
            </a:endParaRPr>
          </a:p>
          <a:p>
            <a:pPr lvl="0">
              <a:defRPr/>
            </a:pPr>
            <a:endParaRPr lang="fr-FR" sz="1400" dirty="0">
              <a:solidFill>
                <a:prstClr val="black"/>
              </a:solidFill>
              <a:latin typeface="Nexa Bold"/>
              <a:cs typeface="Arial" panose="020B0604020202020204" pitchFamily="34" charset="0"/>
            </a:endParaRPr>
          </a:p>
        </p:txBody>
      </p:sp>
      <p:pic>
        <p:nvPicPr>
          <p:cNvPr id="6" name="Image 5"/>
          <p:cNvPicPr>
            <a:picLocks noChangeAspect="1"/>
          </p:cNvPicPr>
          <p:nvPr/>
        </p:nvPicPr>
        <p:blipFill>
          <a:blip r:embed="rId10"/>
          <a:stretch>
            <a:fillRect/>
          </a:stretch>
        </p:blipFill>
        <p:spPr>
          <a:xfrm>
            <a:off x="3008421" y="3136605"/>
            <a:ext cx="1226480" cy="1747656"/>
          </a:xfrm>
          <a:prstGeom prst="rect">
            <a:avLst/>
          </a:prstGeom>
        </p:spPr>
      </p:pic>
    </p:spTree>
    <p:extLst>
      <p:ext uri="{BB962C8B-B14F-4D97-AF65-F5344CB8AC3E}">
        <p14:creationId xmlns:p14="http://schemas.microsoft.com/office/powerpoint/2010/main" val="4215635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1914" y="217580"/>
            <a:ext cx="6984000" cy="585470"/>
          </a:xfrm>
        </p:spPr>
        <p:txBody>
          <a:bodyPr/>
          <a:lstStyle/>
          <a:p>
            <a:r>
              <a:rPr lang="fr-FR" sz="3200" dirty="0" smtClean="0"/>
              <a:t>Sommaire</a:t>
            </a:r>
            <a:endParaRPr lang="fr-FR" sz="3200" dirty="0"/>
          </a:p>
        </p:txBody>
      </p:sp>
      <p:sp>
        <p:nvSpPr>
          <p:cNvPr id="8" name="Rectangle 7"/>
          <p:cNvSpPr/>
          <p:nvPr/>
        </p:nvSpPr>
        <p:spPr>
          <a:xfrm>
            <a:off x="921914" y="1465106"/>
            <a:ext cx="7632848" cy="576064"/>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9" name="Espace réservé du contenu 10"/>
          <p:cNvSpPr txBox="1">
            <a:spLocks/>
          </p:cNvSpPr>
          <p:nvPr/>
        </p:nvSpPr>
        <p:spPr>
          <a:xfrm>
            <a:off x="1996276" y="1110565"/>
            <a:ext cx="7024744" cy="4192627"/>
          </a:xfrm>
          <a:prstGeom prst="rect">
            <a:avLst/>
          </a:prstGeom>
        </p:spPr>
        <p:txBody>
          <a:bodyPr tIns="36000" bIns="36000">
            <a:noAutofit/>
          </a:bodyPr>
          <a:lstStyle>
            <a:lvl1pPr marL="342900" indent="-342900" algn="l" rtl="0" fontAlgn="base">
              <a:spcBef>
                <a:spcPct val="20000"/>
              </a:spcBef>
              <a:spcAft>
                <a:spcPct val="0"/>
              </a:spcAft>
              <a:buClr>
                <a:srgbClr val="8A1467"/>
              </a:buClr>
              <a:buFont typeface="Arial" charset="0"/>
              <a:buChar char="•"/>
              <a:defRPr sz="2400" kern="1200">
                <a:solidFill>
                  <a:srgbClr val="8A1467"/>
                </a:solidFill>
                <a:latin typeface="Century Gothic" panose="020B0502020202020204" pitchFamily="34" charset="0"/>
                <a:ea typeface="+mn-ea"/>
                <a:cs typeface="Arial" panose="020B0604020202020204" pitchFamily="34" charset="0"/>
              </a:defRPr>
            </a:lvl1pPr>
            <a:lvl2pPr marL="742950" indent="-285750" algn="l" rtl="0" fontAlgn="base">
              <a:spcBef>
                <a:spcPct val="20000"/>
              </a:spcBef>
              <a:spcAft>
                <a:spcPct val="0"/>
              </a:spcAft>
              <a:buClr>
                <a:srgbClr val="1D4896"/>
              </a:buClr>
              <a:buFont typeface="Arial" charset="0"/>
              <a:buChar char="–"/>
              <a:defRPr sz="2000" kern="1200">
                <a:solidFill>
                  <a:srgbClr val="1D4896"/>
                </a:solidFill>
                <a:latin typeface="Century Gothic" panose="020B0502020202020204" pitchFamily="34" charset="0"/>
                <a:ea typeface="+mn-ea"/>
                <a:cs typeface="Arial" panose="020B0604020202020204" pitchFamily="34" charset="0"/>
              </a:defRPr>
            </a:lvl2pPr>
            <a:lvl3pPr marL="1143000" indent="-228600" algn="l" rtl="0" fontAlgn="base">
              <a:spcBef>
                <a:spcPct val="20000"/>
              </a:spcBef>
              <a:spcAft>
                <a:spcPct val="0"/>
              </a:spcAft>
              <a:buClr>
                <a:srgbClr val="DE362D"/>
              </a:buClr>
              <a:buFont typeface="Courier New" panose="02070309020205020404" pitchFamily="49" charset="0"/>
              <a:buChar char="o"/>
              <a:defRPr sz="1800" kern="1200">
                <a:solidFill>
                  <a:schemeClr val="tx1"/>
                </a:solidFill>
                <a:latin typeface="Century Gothic" panose="020B0502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sz="1600" kern="1200">
                <a:solidFill>
                  <a:schemeClr val="tx1"/>
                </a:solidFill>
                <a:latin typeface="Century Gothic" panose="020B0502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sz="1600" kern="1200">
                <a:solidFill>
                  <a:schemeClr val="tx1"/>
                </a:solidFill>
                <a:latin typeface="Century Gothic" panose="020B0502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DE362D"/>
              </a:buClr>
              <a:buNone/>
              <a:defRPr/>
            </a:pPr>
            <a:endParaRPr lang="fr-FR" sz="1800" dirty="0" smtClean="0"/>
          </a:p>
          <a:p>
            <a:pPr marL="0" indent="0">
              <a:buClr>
                <a:srgbClr val="DE362D"/>
              </a:buClr>
              <a:buNone/>
              <a:defRPr/>
            </a:pPr>
            <a:r>
              <a:rPr lang="fr-FR" sz="1800" dirty="0" smtClean="0">
                <a:solidFill>
                  <a:schemeClr val="tx2"/>
                </a:solidFill>
                <a:latin typeface="+mn-lt"/>
              </a:rPr>
              <a:t>Présentation de l’</a:t>
            </a:r>
            <a:r>
              <a:rPr lang="fr-FR" sz="1800" dirty="0" err="1" smtClean="0">
                <a:solidFill>
                  <a:schemeClr val="tx2"/>
                </a:solidFill>
                <a:latin typeface="+mn-lt"/>
              </a:rPr>
              <a:t>Agefiph</a:t>
            </a:r>
            <a:endParaRPr lang="fr-FR" sz="1800" dirty="0" smtClean="0">
              <a:solidFill>
                <a:schemeClr val="tx2"/>
              </a:solidFill>
              <a:latin typeface="+mn-lt"/>
            </a:endParaRPr>
          </a:p>
          <a:p>
            <a:pPr marL="0" indent="0">
              <a:spcBef>
                <a:spcPts val="600"/>
              </a:spcBef>
              <a:spcAft>
                <a:spcPts val="0"/>
              </a:spcAft>
              <a:buClr>
                <a:srgbClr val="DE362D"/>
              </a:buClr>
              <a:buNone/>
              <a:tabLst>
                <a:tab pos="180975" algn="l"/>
              </a:tabLst>
              <a:defRPr/>
            </a:pPr>
            <a:r>
              <a:rPr lang="fr-FR" sz="1600" i="1" dirty="0">
                <a:solidFill>
                  <a:schemeClr val="tx2"/>
                </a:solidFill>
                <a:latin typeface="+mn-lt"/>
              </a:rPr>
              <a:t>	</a:t>
            </a:r>
            <a:r>
              <a:rPr lang="fr-FR" sz="1600" i="1" dirty="0" smtClean="0">
                <a:solidFill>
                  <a:schemeClr val="tx2"/>
                </a:solidFill>
                <a:latin typeface="+mn-lt"/>
              </a:rPr>
              <a:t>Quelques dates, missions et organisations et plan stratégiques</a:t>
            </a:r>
          </a:p>
          <a:p>
            <a:pPr marL="0" indent="0">
              <a:spcBef>
                <a:spcPts val="600"/>
              </a:spcBef>
              <a:spcAft>
                <a:spcPts val="0"/>
              </a:spcAft>
              <a:buClr>
                <a:srgbClr val="DE362D"/>
              </a:buClr>
              <a:buNone/>
              <a:tabLst>
                <a:tab pos="180975" algn="l"/>
              </a:tabLst>
              <a:defRPr/>
            </a:pPr>
            <a:endParaRPr lang="fr-FR" sz="1600" i="1" dirty="0" smtClean="0">
              <a:solidFill>
                <a:schemeClr val="tx2"/>
              </a:solidFill>
              <a:latin typeface="+mn-lt"/>
            </a:endParaRPr>
          </a:p>
          <a:p>
            <a:pPr marL="0" indent="0">
              <a:spcBef>
                <a:spcPts val="600"/>
              </a:spcBef>
              <a:spcAft>
                <a:spcPts val="0"/>
              </a:spcAft>
              <a:buClr>
                <a:srgbClr val="DE362D"/>
              </a:buClr>
              <a:buNone/>
              <a:defRPr/>
            </a:pPr>
            <a:r>
              <a:rPr lang="fr-FR" sz="1800" dirty="0" smtClean="0">
                <a:solidFill>
                  <a:schemeClr val="tx2"/>
                </a:solidFill>
                <a:latin typeface="+mn-lt"/>
              </a:rPr>
              <a:t>Présentation de l’offre de services et d’aides financières de l’</a:t>
            </a:r>
            <a:r>
              <a:rPr lang="fr-FR" sz="1800" dirty="0" err="1" smtClean="0">
                <a:solidFill>
                  <a:schemeClr val="tx2"/>
                </a:solidFill>
                <a:latin typeface="+mn-lt"/>
              </a:rPr>
              <a:t>Agefiph</a:t>
            </a:r>
            <a:r>
              <a:rPr lang="fr-FR" sz="1800" dirty="0" smtClean="0">
                <a:solidFill>
                  <a:schemeClr val="tx2"/>
                </a:solidFill>
                <a:latin typeface="+mn-lt"/>
              </a:rPr>
              <a:t/>
            </a:r>
            <a:br>
              <a:rPr lang="fr-FR" sz="1800" dirty="0" smtClean="0">
                <a:solidFill>
                  <a:schemeClr val="tx2"/>
                </a:solidFill>
                <a:latin typeface="+mn-lt"/>
              </a:rPr>
            </a:br>
            <a:r>
              <a:rPr lang="fr-FR" sz="1800" dirty="0" smtClean="0">
                <a:solidFill>
                  <a:schemeClr val="tx2"/>
                </a:solidFill>
                <a:latin typeface="+mn-lt"/>
              </a:rPr>
              <a:t>Focus sur le maintien </a:t>
            </a:r>
            <a:endParaRPr lang="fr-FR" sz="1600" i="1" dirty="0" smtClean="0">
              <a:solidFill>
                <a:schemeClr val="tx2"/>
              </a:solidFill>
              <a:latin typeface="+mn-lt"/>
            </a:endParaRPr>
          </a:p>
          <a:p>
            <a:pPr marL="0" indent="0">
              <a:spcBef>
                <a:spcPts val="600"/>
              </a:spcBef>
              <a:spcAft>
                <a:spcPts val="0"/>
              </a:spcAft>
              <a:buClr>
                <a:srgbClr val="DE362D"/>
              </a:buClr>
              <a:buNone/>
              <a:defRPr/>
            </a:pPr>
            <a:r>
              <a:rPr lang="fr-FR" sz="1600" i="1" dirty="0" smtClean="0">
                <a:solidFill>
                  <a:schemeClr val="tx2"/>
                </a:solidFill>
                <a:latin typeface="+mn-lt"/>
              </a:rPr>
              <a:t>   - Qui peut bénéficier de l’offre de services et d’aides financières de l’</a:t>
            </a:r>
            <a:r>
              <a:rPr lang="fr-FR" sz="1600" i="1" dirty="0" err="1" smtClean="0">
                <a:solidFill>
                  <a:schemeClr val="tx2"/>
                </a:solidFill>
                <a:latin typeface="+mn-lt"/>
              </a:rPr>
              <a:t>Agefiph</a:t>
            </a:r>
            <a:r>
              <a:rPr lang="fr-FR" sz="1600" i="1" dirty="0" smtClean="0">
                <a:solidFill>
                  <a:schemeClr val="tx2"/>
                </a:solidFill>
                <a:latin typeface="+mn-lt"/>
              </a:rPr>
              <a:t> ?</a:t>
            </a:r>
          </a:p>
          <a:p>
            <a:pPr marL="0" indent="0">
              <a:spcBef>
                <a:spcPts val="600"/>
              </a:spcBef>
              <a:spcAft>
                <a:spcPts val="0"/>
              </a:spcAft>
              <a:buClr>
                <a:srgbClr val="DE362D"/>
              </a:buClr>
              <a:buNone/>
              <a:defRPr/>
            </a:pPr>
            <a:r>
              <a:rPr lang="fr-FR" sz="1600" i="1" dirty="0" smtClean="0">
                <a:solidFill>
                  <a:schemeClr val="tx2"/>
                </a:solidFill>
                <a:latin typeface="+mn-lt"/>
              </a:rPr>
              <a:t>   - Les accompagnements</a:t>
            </a:r>
          </a:p>
          <a:p>
            <a:pPr marL="0" indent="0">
              <a:spcBef>
                <a:spcPts val="600"/>
              </a:spcBef>
              <a:spcAft>
                <a:spcPts val="0"/>
              </a:spcAft>
              <a:buClr>
                <a:srgbClr val="DE362D"/>
              </a:buClr>
              <a:buNone/>
              <a:defRPr/>
            </a:pPr>
            <a:r>
              <a:rPr lang="fr-FR" sz="1600" i="1" dirty="0" smtClean="0">
                <a:solidFill>
                  <a:schemeClr val="tx2"/>
                </a:solidFill>
                <a:latin typeface="+mn-lt"/>
              </a:rPr>
              <a:t>   - Les aides</a:t>
            </a:r>
            <a:endParaRPr lang="fr-FR" sz="1600" i="1" dirty="0">
              <a:solidFill>
                <a:schemeClr val="tx2"/>
              </a:solidFill>
              <a:latin typeface="+mn-lt"/>
            </a:endParaRPr>
          </a:p>
          <a:p>
            <a:pPr marL="0" lvl="0" indent="0">
              <a:buClr>
                <a:srgbClr val="DE362D"/>
              </a:buClr>
              <a:buNone/>
              <a:defRPr/>
            </a:pPr>
            <a:endParaRPr lang="fr-FR" sz="1800" dirty="0" smtClean="0">
              <a:solidFill>
                <a:schemeClr val="tx2"/>
              </a:solidFill>
              <a:latin typeface="+mn-lt"/>
            </a:endParaRPr>
          </a:p>
          <a:p>
            <a:pPr marL="0" indent="0">
              <a:buClr>
                <a:srgbClr val="DE362D"/>
              </a:buClr>
              <a:buNone/>
              <a:defRPr/>
            </a:pPr>
            <a:r>
              <a:rPr lang="fr-FR" sz="1800" dirty="0" smtClean="0">
                <a:solidFill>
                  <a:schemeClr val="tx2"/>
                </a:solidFill>
                <a:latin typeface="+mn-lt"/>
              </a:rPr>
              <a:t>Liens utiles</a:t>
            </a:r>
            <a:r>
              <a:rPr lang="fr-FR" sz="1800" dirty="0">
                <a:solidFill>
                  <a:schemeClr val="tx2"/>
                </a:solidFill>
                <a:latin typeface="+mn-lt"/>
              </a:rPr>
              <a:t>, les outils, les </a:t>
            </a:r>
            <a:r>
              <a:rPr lang="fr-FR" sz="1800" dirty="0" smtClean="0">
                <a:solidFill>
                  <a:schemeClr val="tx2"/>
                </a:solidFill>
                <a:latin typeface="+mn-lt"/>
              </a:rPr>
              <a:t>coordonnées (en annexes)</a:t>
            </a:r>
            <a:endParaRPr lang="fr-FR" sz="1800" dirty="0">
              <a:solidFill>
                <a:schemeClr val="tx2"/>
              </a:solidFill>
              <a:latin typeface="+mn-lt"/>
            </a:endParaRPr>
          </a:p>
          <a:p>
            <a:pPr marL="0" indent="0">
              <a:buClr>
                <a:srgbClr val="DE362D"/>
              </a:buClr>
              <a:buNone/>
              <a:defRPr/>
            </a:pPr>
            <a:endParaRPr lang="fr-FR" sz="1400" dirty="0">
              <a:solidFill>
                <a:srgbClr val="144391"/>
              </a:solidFill>
            </a:endParaRPr>
          </a:p>
          <a:p>
            <a:pPr marL="0" lvl="0" indent="0">
              <a:buClr>
                <a:srgbClr val="DE362D"/>
              </a:buClr>
              <a:buNone/>
              <a:defRPr/>
            </a:pPr>
            <a:endParaRPr lang="fr-FR" sz="1400" dirty="0">
              <a:solidFill>
                <a:srgbClr val="144391"/>
              </a:solidFill>
            </a:endParaRPr>
          </a:p>
        </p:txBody>
      </p:sp>
      <p:sp>
        <p:nvSpPr>
          <p:cNvPr id="10" name="Rectangle 9"/>
          <p:cNvSpPr>
            <a:spLocks/>
          </p:cNvSpPr>
          <p:nvPr/>
        </p:nvSpPr>
        <p:spPr>
          <a:xfrm>
            <a:off x="1208584" y="1566404"/>
            <a:ext cx="612000" cy="216000"/>
          </a:xfrm>
          <a:prstGeom prst="rect">
            <a:avLst/>
          </a:prstGeom>
          <a:solidFill>
            <a:schemeClr val="tx2">
              <a:lumMod val="60000"/>
              <a:lumOff val="40000"/>
            </a:schemeClr>
          </a:solidFill>
          <a:ln w="25400" cap="flat" cmpd="sng" algn="ctr">
            <a:noFill/>
            <a:prstDash val="solid"/>
          </a:ln>
          <a:effectLst/>
        </p:spPr>
        <p:txBody>
          <a:bodyPr rIns="108000" rtlCol="0" anchor="ct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1.</a:t>
            </a:r>
          </a:p>
        </p:txBody>
      </p:sp>
      <p:sp>
        <p:nvSpPr>
          <p:cNvPr id="11" name="Rectangle 10"/>
          <p:cNvSpPr>
            <a:spLocks/>
          </p:cNvSpPr>
          <p:nvPr/>
        </p:nvSpPr>
        <p:spPr>
          <a:xfrm>
            <a:off x="1240590" y="2487226"/>
            <a:ext cx="612000" cy="216000"/>
          </a:xfrm>
          <a:prstGeom prst="rect">
            <a:avLst/>
          </a:prstGeom>
          <a:solidFill>
            <a:schemeClr val="tx2">
              <a:lumMod val="60000"/>
              <a:lumOff val="40000"/>
            </a:schemeClr>
          </a:solidFill>
          <a:ln w="25400" cap="flat" cmpd="sng" algn="ctr">
            <a:noFill/>
            <a:prstDash val="solid"/>
          </a:ln>
          <a:effectLst/>
        </p:spPr>
        <p:txBody>
          <a:bodyPr rIns="108000" rtlCol="0" anchor="ct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2.</a:t>
            </a:r>
          </a:p>
        </p:txBody>
      </p:sp>
      <p:sp>
        <p:nvSpPr>
          <p:cNvPr id="12" name="Rectangle 11"/>
          <p:cNvSpPr>
            <a:spLocks/>
          </p:cNvSpPr>
          <p:nvPr/>
        </p:nvSpPr>
        <p:spPr>
          <a:xfrm>
            <a:off x="1240590" y="4416632"/>
            <a:ext cx="612000" cy="216000"/>
          </a:xfrm>
          <a:prstGeom prst="rect">
            <a:avLst/>
          </a:prstGeom>
          <a:solidFill>
            <a:schemeClr val="tx2">
              <a:lumMod val="60000"/>
              <a:lumOff val="40000"/>
            </a:schemeClr>
          </a:solidFill>
          <a:ln w="25400" cap="flat" cmpd="sng" algn="ctr">
            <a:noFill/>
            <a:prstDash val="solid"/>
          </a:ln>
          <a:effectLst/>
        </p:spPr>
        <p:txBody>
          <a:bodyPr rIns="108000" rtlCol="0" anchor="ct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3.</a:t>
            </a:r>
          </a:p>
        </p:txBody>
      </p:sp>
      <p:sp>
        <p:nvSpPr>
          <p:cNvPr id="3" name="Espace réservé du numéro de diapositive 2"/>
          <p:cNvSpPr>
            <a:spLocks noGrp="1"/>
          </p:cNvSpPr>
          <p:nvPr>
            <p:ph type="sldNum" sz="quarter" idx="4294967295"/>
          </p:nvPr>
        </p:nvSpPr>
        <p:spPr>
          <a:xfrm>
            <a:off x="6808824" y="6406992"/>
            <a:ext cx="2057400" cy="360000"/>
          </a:xfrm>
        </p:spPr>
        <p:txBody>
          <a:bodyPr/>
          <a:lstStyle/>
          <a:p>
            <a:fld id="{CAD88D1B-CF5F-403D-AB18-4344A17FAE8C}" type="slidenum">
              <a:rPr lang="fr-FR" smtClean="0"/>
              <a:t>2</a:t>
            </a:fld>
            <a:endParaRPr lang="fr-FR" dirty="0"/>
          </a:p>
        </p:txBody>
      </p:sp>
    </p:spTree>
    <p:extLst>
      <p:ext uri="{BB962C8B-B14F-4D97-AF65-F5344CB8AC3E}">
        <p14:creationId xmlns:p14="http://schemas.microsoft.com/office/powerpoint/2010/main" val="459086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1A4596C-D055-401D-A4D8-FFA2CB030019}"/>
              </a:ext>
            </a:extLst>
          </p:cNvPr>
          <p:cNvSpPr txBox="1"/>
          <p:nvPr/>
        </p:nvSpPr>
        <p:spPr>
          <a:xfrm>
            <a:off x="1219200" y="318794"/>
            <a:ext cx="6858000" cy="523220"/>
          </a:xfrm>
          <a:prstGeom prst="rect">
            <a:avLst/>
          </a:prstGeom>
          <a:noFill/>
        </p:spPr>
        <p:txBody>
          <a:bodyPr wrap="square" rtlCol="0">
            <a:spAutoFit/>
          </a:bodyPr>
          <a:lstStyle/>
          <a:p>
            <a:pPr algn="ctr"/>
            <a:r>
              <a:rPr lang="fr-FR" sz="2800" b="1" dirty="0">
                <a:solidFill>
                  <a:srgbClr val="02440D"/>
                </a:solidFill>
              </a:rPr>
              <a:t>Vos ressources utiles</a:t>
            </a:r>
          </a:p>
        </p:txBody>
      </p:sp>
      <p:sp>
        <p:nvSpPr>
          <p:cNvPr id="10" name="ZoneTexte 9">
            <a:extLst>
              <a:ext uri="{FF2B5EF4-FFF2-40B4-BE49-F238E27FC236}">
                <a16:creationId xmlns:a16="http://schemas.microsoft.com/office/drawing/2014/main" id="{EBCD7575-C2CE-4C1A-BEA3-C1E869038863}"/>
              </a:ext>
            </a:extLst>
          </p:cNvPr>
          <p:cNvSpPr txBox="1"/>
          <p:nvPr/>
        </p:nvSpPr>
        <p:spPr>
          <a:xfrm>
            <a:off x="2122030" y="1228080"/>
            <a:ext cx="5606244" cy="2816156"/>
          </a:xfrm>
          <a:prstGeom prst="rect">
            <a:avLst/>
          </a:prstGeom>
          <a:noFill/>
        </p:spPr>
        <p:txBody>
          <a:bodyPr wrap="square">
            <a:spAutoFit/>
          </a:bodyPr>
          <a:lstStyle/>
          <a:p>
            <a:pPr marL="128588" indent="-128588" algn="just">
              <a:buClr>
                <a:srgbClr val="02440D"/>
              </a:buClr>
              <a:buFont typeface="Arial" panose="020B0604020202020204" pitchFamily="34" charset="0"/>
              <a:buChar char="•"/>
            </a:pPr>
            <a:r>
              <a:rPr lang="fr-FR" sz="1200" b="1" dirty="0"/>
              <a:t>« Le guide du maintien dans l’emploi – Faciliter la reprise des salariés suite à une longue absence »</a:t>
            </a:r>
          </a:p>
          <a:p>
            <a:pPr marL="471488" lvl="1" indent="-128588">
              <a:buClr>
                <a:srgbClr val="02440D"/>
              </a:buClr>
              <a:buFont typeface="Arial" panose="020B0604020202020204" pitchFamily="34" charset="0"/>
              <a:buChar char="•"/>
            </a:pPr>
            <a:r>
              <a:rPr lang="fr-FR" sz="1200" dirty="0"/>
              <a:t>Lien de téléchargement : </a:t>
            </a:r>
            <a:r>
              <a:rPr lang="fr-FR" sz="1200" i="1" dirty="0">
                <a:hlinkClick r:id="rId3"/>
              </a:rPr>
              <a:t>https://www.medefhautesavoie.com/fr/actualite/guide-du-maintien-dans-lemploi-suite-a-une-longue-absence#:~:text=APIDES%2C%20structure%20de%20services%20de,suite%20%C3%A0%20une%20longue%20absence</a:t>
            </a:r>
            <a:r>
              <a:rPr lang="fr-FR" sz="1200" i="1" dirty="0"/>
              <a:t> </a:t>
            </a:r>
          </a:p>
          <a:p>
            <a:pPr marL="471488" lvl="1" indent="-128588" algn="just">
              <a:buClr>
                <a:srgbClr val="02440D"/>
              </a:buClr>
              <a:buFont typeface="Arial" panose="020B0604020202020204" pitchFamily="34" charset="0"/>
              <a:buChar char="•"/>
            </a:pPr>
            <a:endParaRPr lang="fr-FR" sz="1200" dirty="0"/>
          </a:p>
          <a:p>
            <a:pPr marL="128588" indent="-128588" algn="just">
              <a:buClr>
                <a:srgbClr val="02440D"/>
              </a:buClr>
              <a:buFont typeface="Arial" panose="020B0604020202020204" pitchFamily="34" charset="0"/>
              <a:buChar char="•"/>
            </a:pPr>
            <a:r>
              <a:rPr lang="fr-FR" sz="1200" b="1" dirty="0"/>
              <a:t>Le site de l’Agefiph : </a:t>
            </a:r>
          </a:p>
          <a:p>
            <a:pPr marL="471488" lvl="1" indent="-128588" algn="just">
              <a:buClr>
                <a:srgbClr val="02440D"/>
              </a:buClr>
              <a:buFont typeface="Arial" panose="020B0604020202020204" pitchFamily="34" charset="0"/>
              <a:buChar char="•"/>
            </a:pPr>
            <a:r>
              <a:rPr lang="fr-FR" sz="1200" dirty="0"/>
              <a:t>Lien : </a:t>
            </a:r>
            <a:r>
              <a:rPr lang="fr-FR" sz="1200" dirty="0">
                <a:hlinkClick r:id="rId4"/>
              </a:rPr>
              <a:t>https://www.agefiph.fr/</a:t>
            </a:r>
            <a:endParaRPr lang="fr-FR" sz="1200" dirty="0"/>
          </a:p>
          <a:p>
            <a:pPr marL="128588" indent="-128588" algn="just">
              <a:buClr>
                <a:srgbClr val="02440D"/>
              </a:buClr>
              <a:buFont typeface="Arial" panose="020B0604020202020204" pitchFamily="34" charset="0"/>
              <a:buChar char="•"/>
            </a:pPr>
            <a:r>
              <a:rPr lang="fr-FR" sz="1200" dirty="0"/>
              <a:t>Et notamment son centre de ressources :</a:t>
            </a:r>
          </a:p>
          <a:p>
            <a:pPr marL="471488" lvl="1" indent="-128588" algn="just">
              <a:buClr>
                <a:srgbClr val="02440D"/>
              </a:buClr>
              <a:buFont typeface="Arial" panose="020B0604020202020204" pitchFamily="34" charset="0"/>
              <a:buChar char="•"/>
            </a:pPr>
            <a:r>
              <a:rPr lang="fr-FR" sz="1200" dirty="0"/>
              <a:t>Lien : https://www.agefiph.fr/centre-de-ressources/accuei</a:t>
            </a:r>
          </a:p>
          <a:p>
            <a:pPr marL="471488" lvl="1" indent="-128588">
              <a:buClr>
                <a:srgbClr val="601767"/>
              </a:buClr>
              <a:buFont typeface="Arial" panose="020B0604020202020204" pitchFamily="34" charset="0"/>
              <a:buChar char="•"/>
            </a:pPr>
            <a:r>
              <a:rPr lang="fr-FR" sz="1200" dirty="0"/>
              <a:t>L’Adresse contact </a:t>
            </a:r>
            <a:r>
              <a:rPr lang="fr-FR" sz="1200" dirty="0" err="1"/>
              <a:t>Agefiph</a:t>
            </a:r>
            <a:r>
              <a:rPr lang="fr-FR" sz="1200" dirty="0"/>
              <a:t> : </a:t>
            </a:r>
            <a:r>
              <a:rPr lang="fr-FR" sz="1200" dirty="0">
                <a:hlinkClick r:id="rId5"/>
              </a:rPr>
              <a:t>entreprises.auvergne-rhone-alpes@agefiph.asso.fr</a:t>
            </a:r>
            <a:endParaRPr lang="fr-FR" sz="1200" dirty="0"/>
          </a:p>
          <a:p>
            <a:pPr marL="471488" lvl="1" indent="-128588">
              <a:buClr>
                <a:srgbClr val="601767"/>
              </a:buClr>
              <a:buFont typeface="Arial" panose="020B0604020202020204" pitchFamily="34" charset="0"/>
              <a:buChar char="•"/>
            </a:pPr>
            <a:r>
              <a:rPr lang="fr-FR" sz="1200" dirty="0"/>
              <a:t>L’Annuaire Cap Emploi suivant votre région </a:t>
            </a:r>
            <a:r>
              <a:rPr lang="fr-FR" sz="1200" dirty="0">
                <a:hlinkClick r:id="rId6"/>
              </a:rPr>
              <a:t>ici</a:t>
            </a:r>
            <a:endParaRPr lang="fr-FR" sz="1200" dirty="0"/>
          </a:p>
          <a:p>
            <a:pPr lvl="1" algn="just">
              <a:buClr>
                <a:srgbClr val="02440D"/>
              </a:buClr>
            </a:pPr>
            <a:endParaRPr lang="fr-FR" sz="900" dirty="0"/>
          </a:p>
        </p:txBody>
      </p:sp>
      <p:pic>
        <p:nvPicPr>
          <p:cNvPr id="11" name="Image 10">
            <a:extLst>
              <a:ext uri="{FF2B5EF4-FFF2-40B4-BE49-F238E27FC236}">
                <a16:creationId xmlns:a16="http://schemas.microsoft.com/office/drawing/2014/main" id="{3DD0CEB2-A946-4F80-93D6-FE34E0505A05}"/>
              </a:ext>
            </a:extLst>
          </p:cNvPr>
          <p:cNvPicPr>
            <a:picLocks noChangeAspect="1"/>
          </p:cNvPicPr>
          <p:nvPr/>
        </p:nvPicPr>
        <p:blipFill>
          <a:blip r:embed="rId7"/>
          <a:stretch>
            <a:fillRect/>
          </a:stretch>
        </p:blipFill>
        <p:spPr>
          <a:xfrm>
            <a:off x="1391686" y="1374971"/>
            <a:ext cx="525008" cy="776250"/>
          </a:xfrm>
          <a:prstGeom prst="rect">
            <a:avLst/>
          </a:prstGeom>
          <a:ln>
            <a:solidFill>
              <a:schemeClr val="tx1"/>
            </a:solidFill>
          </a:ln>
        </p:spPr>
      </p:pic>
      <p:sp>
        <p:nvSpPr>
          <p:cNvPr id="14" name="ZoneTexte 13">
            <a:extLst>
              <a:ext uri="{FF2B5EF4-FFF2-40B4-BE49-F238E27FC236}">
                <a16:creationId xmlns:a16="http://schemas.microsoft.com/office/drawing/2014/main" id="{D961E03E-094A-4793-9B7C-CED96F7B4584}"/>
              </a:ext>
            </a:extLst>
          </p:cNvPr>
          <p:cNvSpPr txBox="1"/>
          <p:nvPr/>
        </p:nvSpPr>
        <p:spPr>
          <a:xfrm>
            <a:off x="2200893" y="4045582"/>
            <a:ext cx="5655578" cy="1754326"/>
          </a:xfrm>
          <a:prstGeom prst="rect">
            <a:avLst/>
          </a:prstGeom>
          <a:noFill/>
        </p:spPr>
        <p:txBody>
          <a:bodyPr wrap="square">
            <a:spAutoFit/>
          </a:bodyPr>
          <a:lstStyle/>
          <a:p>
            <a:pPr marL="128588" indent="-128588" algn="just">
              <a:buClr>
                <a:srgbClr val="02440D"/>
              </a:buClr>
              <a:buFont typeface="Arial" panose="020B0604020202020204" pitchFamily="34" charset="0"/>
              <a:buChar char="•"/>
            </a:pPr>
            <a:r>
              <a:rPr lang="fr-FR" sz="1200" b="1" dirty="0"/>
              <a:t>La cartographie du maintien en emploi élaborée par le Ministère du Travail, de l’Emploi et de l’Insertion qui permet de repérer les acteurs mobilisables : </a:t>
            </a:r>
          </a:p>
          <a:p>
            <a:pPr marL="471488" lvl="1" indent="-128588" algn="just">
              <a:buClr>
                <a:srgbClr val="02440D"/>
              </a:buClr>
              <a:buFont typeface="Arial" panose="020B0604020202020204" pitchFamily="34" charset="0"/>
              <a:buChar char="•"/>
            </a:pPr>
            <a:r>
              <a:rPr lang="fr-FR" sz="1200" dirty="0"/>
              <a:t>Lien : </a:t>
            </a:r>
            <a:r>
              <a:rPr lang="fr-FR" sz="1200" dirty="0">
                <a:hlinkClick r:id="rId8"/>
              </a:rPr>
              <a:t>https://travail-emploi.gouv.fr/emploi/emploi-et-handicap/prevention-et-maintien-dans-l-emploi/</a:t>
            </a:r>
            <a:endParaRPr lang="fr-FR" sz="1200" dirty="0"/>
          </a:p>
          <a:p>
            <a:pPr marL="128588" indent="-128588" algn="just">
              <a:buClr>
                <a:srgbClr val="02440D"/>
              </a:buClr>
              <a:buFont typeface="Arial" panose="020B0604020202020204" pitchFamily="34" charset="0"/>
              <a:buChar char="•"/>
            </a:pPr>
            <a:endParaRPr lang="fr-FR" sz="1200" dirty="0"/>
          </a:p>
          <a:p>
            <a:pPr marL="128588" indent="-128588" algn="just">
              <a:buClr>
                <a:srgbClr val="02440D"/>
              </a:buClr>
              <a:buFont typeface="Arial" panose="020B0604020202020204" pitchFamily="34" charset="0"/>
              <a:buChar char="•"/>
            </a:pPr>
            <a:r>
              <a:rPr lang="fr-FR" sz="1200" b="1" dirty="0"/>
              <a:t>Le site de la DREETS Auvergne Rhône-Alpes (Direction régionale de l’économie, de l’emploi, du travail et des solidarités) et notamment l’onglet dédié au travail et aux relations sociales : </a:t>
            </a:r>
          </a:p>
          <a:p>
            <a:pPr marL="471488" lvl="1" indent="-128588" algn="just">
              <a:buClr>
                <a:srgbClr val="02440D"/>
              </a:buClr>
              <a:buFont typeface="Arial" panose="020B0604020202020204" pitchFamily="34" charset="0"/>
              <a:buChar char="•"/>
            </a:pPr>
            <a:r>
              <a:rPr lang="fr-FR" sz="1200" dirty="0"/>
              <a:t>Lien : </a:t>
            </a:r>
            <a:r>
              <a:rPr lang="fr-FR" sz="1200" dirty="0">
                <a:hlinkClick r:id="rId9"/>
              </a:rPr>
              <a:t>https://auvergne-rhone-alpes.dreets.gouv.fr/Travail-et-relations-sociales</a:t>
            </a:r>
            <a:endParaRPr lang="fr-FR" sz="1200" dirty="0"/>
          </a:p>
        </p:txBody>
      </p:sp>
      <p:pic>
        <p:nvPicPr>
          <p:cNvPr id="1026" name="Picture 2" descr="Handicap. Vers un transfert partiel des activités de l'Agefiph ?">
            <a:extLst>
              <a:ext uri="{FF2B5EF4-FFF2-40B4-BE49-F238E27FC236}">
                <a16:creationId xmlns:a16="http://schemas.microsoft.com/office/drawing/2014/main" id="{58D29398-0D29-4106-ABDC-89D0488ACA3B}"/>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430700" y="2523666"/>
            <a:ext cx="525008" cy="3481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uvelle charte graphique Cap emploi Cap emploi 971">
            <a:extLst>
              <a:ext uri="{FF2B5EF4-FFF2-40B4-BE49-F238E27FC236}">
                <a16:creationId xmlns:a16="http://schemas.microsoft.com/office/drawing/2014/main" id="{1C9A4E3E-B307-416F-A955-238E9C53446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12467" y="3124618"/>
            <a:ext cx="761474" cy="40083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14FA8C0F-832F-4F9D-9306-19EA0E2E4B37}"/>
              </a:ext>
            </a:extLst>
          </p:cNvPr>
          <p:cNvPicPr>
            <a:picLocks noChangeAspect="1"/>
          </p:cNvPicPr>
          <p:nvPr/>
        </p:nvPicPr>
        <p:blipFill>
          <a:blip r:embed="rId12"/>
          <a:stretch>
            <a:fillRect/>
          </a:stretch>
        </p:blipFill>
        <p:spPr>
          <a:xfrm>
            <a:off x="1327977" y="4226189"/>
            <a:ext cx="745964" cy="327232"/>
          </a:xfrm>
          <a:prstGeom prst="rect">
            <a:avLst/>
          </a:prstGeom>
        </p:spPr>
      </p:pic>
      <p:pic>
        <p:nvPicPr>
          <p:cNvPr id="1030" name="Picture 6" descr="Les DREETS remplaceront les DIRECCTE à compter du 1er avril 2021 - MGG  Voltaire">
            <a:extLst>
              <a:ext uri="{FF2B5EF4-FFF2-40B4-BE49-F238E27FC236}">
                <a16:creationId xmlns:a16="http://schemas.microsoft.com/office/drawing/2014/main" id="{5F397E0B-8FE8-4E69-A595-BC7CA65EA0C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06948" y="4921165"/>
            <a:ext cx="494483" cy="43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728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274" y="193964"/>
            <a:ext cx="1116471" cy="1116471"/>
          </a:xfrm>
          <a:prstGeom prst="rect">
            <a:avLst/>
          </a:prstGeom>
        </p:spPr>
      </p:pic>
      <p:sp>
        <p:nvSpPr>
          <p:cNvPr id="5" name="ZoneTexte 4"/>
          <p:cNvSpPr txBox="1"/>
          <p:nvPr/>
        </p:nvSpPr>
        <p:spPr>
          <a:xfrm>
            <a:off x="779640" y="475985"/>
            <a:ext cx="7196793" cy="553998"/>
          </a:xfrm>
          <a:prstGeom prst="rect">
            <a:avLst/>
          </a:prstGeom>
          <a:noFill/>
        </p:spPr>
        <p:txBody>
          <a:bodyPr wrap="square" rtlCol="0">
            <a:spAutoFit/>
          </a:bodyPr>
          <a:lstStyle/>
          <a:p>
            <a:pPr algn="ctr"/>
            <a:r>
              <a:rPr lang="fr-FR" sz="3000" b="1" dirty="0">
                <a:solidFill>
                  <a:schemeClr val="accent2"/>
                </a:solidFill>
              </a:rPr>
              <a:t>Besoin d’une information? </a:t>
            </a:r>
            <a:endParaRPr lang="fr-FR" sz="3000" b="1" u="sng" dirty="0">
              <a:solidFill>
                <a:schemeClr val="accent2"/>
              </a:solidFill>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6228" y="526575"/>
            <a:ext cx="2271713" cy="1135856"/>
          </a:xfrm>
          <a:prstGeom prst="rect">
            <a:avLst/>
          </a:prstGeom>
        </p:spPr>
      </p:pic>
      <p:sp>
        <p:nvSpPr>
          <p:cNvPr id="6" name="Rectangle 5"/>
          <p:cNvSpPr/>
          <p:nvPr/>
        </p:nvSpPr>
        <p:spPr>
          <a:xfrm>
            <a:off x="656456" y="1317108"/>
            <a:ext cx="5967039" cy="553998"/>
          </a:xfrm>
          <a:prstGeom prst="rect">
            <a:avLst/>
          </a:prstGeom>
        </p:spPr>
        <p:txBody>
          <a:bodyPr wrap="square">
            <a:spAutoFit/>
          </a:bodyPr>
          <a:lstStyle/>
          <a:p>
            <a:pPr defTabSz="685800">
              <a:defRPr/>
            </a:pPr>
            <a:r>
              <a:rPr lang="fr-FR" sz="3000" b="1" dirty="0" smtClean="0">
                <a:solidFill>
                  <a:schemeClr val="accent2"/>
                </a:solidFill>
              </a:rPr>
              <a:t>Coordonnées </a:t>
            </a:r>
            <a:endParaRPr lang="fr-FR" sz="1350" b="1" i="1" dirty="0"/>
          </a:p>
        </p:txBody>
      </p:sp>
      <p:graphicFrame>
        <p:nvGraphicFramePr>
          <p:cNvPr id="2" name="Tableau 1"/>
          <p:cNvGraphicFramePr>
            <a:graphicFrameLocks noGrp="1"/>
          </p:cNvGraphicFramePr>
          <p:nvPr>
            <p:extLst>
              <p:ext uri="{D42A27DB-BD31-4B8C-83A1-F6EECF244321}">
                <p14:modId xmlns:p14="http://schemas.microsoft.com/office/powerpoint/2010/main" val="3989373861"/>
              </p:ext>
            </p:extLst>
          </p:nvPr>
        </p:nvGraphicFramePr>
        <p:xfrm>
          <a:off x="720136" y="2090093"/>
          <a:ext cx="6983412" cy="3840808"/>
        </p:xfrm>
        <a:graphic>
          <a:graphicData uri="http://schemas.openxmlformats.org/drawingml/2006/table">
            <a:tbl>
              <a:tblPr firstRow="1" bandRow="1"/>
              <a:tblGrid>
                <a:gridCol w="1606299">
                  <a:extLst>
                    <a:ext uri="{9D8B030D-6E8A-4147-A177-3AD203B41FA5}">
                      <a16:colId xmlns:a16="http://schemas.microsoft.com/office/drawing/2014/main" val="3084467426"/>
                    </a:ext>
                  </a:extLst>
                </a:gridCol>
                <a:gridCol w="5377113">
                  <a:extLst>
                    <a:ext uri="{9D8B030D-6E8A-4147-A177-3AD203B41FA5}">
                      <a16:colId xmlns:a16="http://schemas.microsoft.com/office/drawing/2014/main" val="2501804885"/>
                    </a:ext>
                  </a:extLst>
                </a:gridCol>
              </a:tblGrid>
              <a:tr h="1517440">
                <a:tc>
                  <a:txBody>
                    <a:bodyPr/>
                    <a:lstStyle/>
                    <a:p>
                      <a:pP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Adresse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0759" marB="307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9CCFF"/>
                    </a:solidFill>
                  </a:tcPr>
                </a:tc>
                <a:tc>
                  <a:txBody>
                    <a:bodyPr/>
                    <a:lstStyle/>
                    <a:p>
                      <a:pPr>
                        <a:lnSpc>
                          <a:spcPct val="107000"/>
                        </a:lnSpc>
                        <a:spcAft>
                          <a:spcPts val="800"/>
                        </a:spcAft>
                      </a:pPr>
                      <a:r>
                        <a:rPr lang="fr-FR" sz="1600" b="1" dirty="0" err="1">
                          <a:effectLst/>
                          <a:latin typeface="Calibri" panose="020F0502020204030204" pitchFamily="34" charset="0"/>
                          <a:ea typeface="Calibri" panose="020F0502020204030204" pitchFamily="34" charset="0"/>
                          <a:cs typeface="Times New Roman" panose="02020603050405020304" pitchFamily="18" charset="0"/>
                        </a:rPr>
                        <a:t>Agefiph</a:t>
                      </a:r>
                      <a:r>
                        <a:rPr lang="fr-FR"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600" dirty="0" smtClean="0">
                          <a:solidFill>
                            <a:schemeClr val="tx1"/>
                          </a:solidFill>
                        </a:rPr>
                        <a:t>Délégation Auvergne-Rhône-Alpes</a:t>
                      </a:r>
                    </a:p>
                    <a:p>
                      <a:endParaRPr lang="fr-FR" sz="1600" dirty="0" smtClean="0">
                        <a:solidFill>
                          <a:schemeClr val="tx1"/>
                        </a:solidFill>
                      </a:endParaRPr>
                    </a:p>
                    <a:p>
                      <a:pPr>
                        <a:lnSpc>
                          <a:spcPct val="107000"/>
                        </a:lnSpc>
                        <a:spcAft>
                          <a:spcPts val="800"/>
                        </a:spcAft>
                      </a:pPr>
                      <a:r>
                        <a:rPr lang="fr-FR" sz="1600" u="sng" dirty="0" smtClean="0">
                          <a:effectLst/>
                          <a:latin typeface="Calibri" panose="020F0502020204030204" pitchFamily="34" charset="0"/>
                          <a:ea typeface="Calibri" panose="020F0502020204030204" pitchFamily="34" charset="0"/>
                          <a:cs typeface="Times New Roman" panose="02020603050405020304" pitchFamily="18" charset="0"/>
                        </a:rPr>
                        <a:t>Horaires </a:t>
                      </a:r>
                      <a:r>
                        <a:rPr lang="fr-FR" sz="1600" u="sng" dirty="0">
                          <a:effectLst/>
                          <a:latin typeface="Calibri" panose="020F0502020204030204" pitchFamily="34" charset="0"/>
                          <a:ea typeface="Calibri" panose="020F0502020204030204" pitchFamily="34" charset="0"/>
                          <a:cs typeface="Times New Roman" panose="02020603050405020304" pitchFamily="18" charset="0"/>
                        </a:rPr>
                        <a:t>d’ouverture de l’accueil au public :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Du lundi au vendredi de 09h à 12h et de 14h à 17h</a:t>
                      </a:r>
                    </a:p>
                  </a:txBody>
                  <a:tcPr marL="61518" marR="61518" marT="30759" marB="307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9CCFF"/>
                    </a:solidFill>
                  </a:tcPr>
                </a:tc>
                <a:extLst>
                  <a:ext uri="{0D108BD9-81ED-4DB2-BD59-A6C34878D82A}">
                    <a16:rowId xmlns:a16="http://schemas.microsoft.com/office/drawing/2014/main" val="2080291491"/>
                  </a:ext>
                </a:extLst>
              </a:tr>
              <a:tr h="266577">
                <a:tc>
                  <a:txBody>
                    <a:bodyPr/>
                    <a:lstStyle/>
                    <a:p>
                      <a:pPr>
                        <a:lnSpc>
                          <a:spcPct val="107000"/>
                        </a:lnSpc>
                        <a:spcAft>
                          <a:spcPts val="800"/>
                        </a:spcAft>
                      </a:pP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E-Mail contact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0759" marB="307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tc>
                  <a:txBody>
                    <a:bodyPr/>
                    <a:lstStyle/>
                    <a:p>
                      <a:pPr>
                        <a:lnSpc>
                          <a:spcPct val="107000"/>
                        </a:lnSpc>
                        <a:spcAft>
                          <a:spcPts val="800"/>
                        </a:spcAft>
                      </a:pPr>
                      <a:r>
                        <a:rPr lang="fr-FR" sz="16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auvergne-rhone-alpes@agefiph.asso.fr</a:t>
                      </a:r>
                      <a:endParaRPr lang="fr-FR" sz="16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0759" marB="307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CD"/>
                    </a:solidFill>
                  </a:tcPr>
                </a:tc>
                <a:extLst>
                  <a:ext uri="{0D108BD9-81ED-4DB2-BD59-A6C34878D82A}">
                    <a16:rowId xmlns:a16="http://schemas.microsoft.com/office/drawing/2014/main" val="1125035551"/>
                  </a:ext>
                </a:extLst>
              </a:tr>
              <a:tr h="266577">
                <a:tc>
                  <a:txBody>
                    <a:bodyPr/>
                    <a:lstStyle/>
                    <a:p>
                      <a:pPr>
                        <a:lnSpc>
                          <a:spcPct val="107000"/>
                        </a:lnSpc>
                        <a:spcAft>
                          <a:spcPts val="8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Site internet</a:t>
                      </a:r>
                    </a:p>
                  </a:txBody>
                  <a:tcPr marL="61518" marR="61518" marT="30759" marB="307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8"/>
                    </a:solidFill>
                  </a:tcPr>
                </a:tc>
                <a:tc>
                  <a:txBody>
                    <a:bodyPr/>
                    <a:lstStyle/>
                    <a:p>
                      <a:pPr>
                        <a:lnSpc>
                          <a:spcPct val="107000"/>
                        </a:lnSpc>
                        <a:spcAft>
                          <a:spcPts val="800"/>
                        </a:spcAft>
                      </a:pPr>
                      <a:r>
                        <a:rPr lang="fr-FR"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www.agefiph.fr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0759" marB="307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8"/>
                    </a:solidFill>
                  </a:tcPr>
                </a:tc>
                <a:extLst>
                  <a:ext uri="{0D108BD9-81ED-4DB2-BD59-A6C34878D82A}">
                    <a16:rowId xmlns:a16="http://schemas.microsoft.com/office/drawing/2014/main" val="1920491119"/>
                  </a:ext>
                </a:extLst>
              </a:tr>
              <a:tr h="266577">
                <a:tc>
                  <a:txBody>
                    <a:bodyPr/>
                    <a:lstStyle/>
                    <a:p>
                      <a:pPr>
                        <a:lnSpc>
                          <a:spcPct val="107000"/>
                        </a:lnSpc>
                        <a:spcAft>
                          <a:spcPts val="800"/>
                        </a:spcAft>
                      </a:pP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Contacts</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territoriaux Loire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0759" marB="307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8"/>
                    </a:solidFill>
                  </a:tcPr>
                </a:tc>
                <a:tc>
                  <a:txBody>
                    <a:bodyPr/>
                    <a:lstStyle/>
                    <a:p>
                      <a:pPr>
                        <a:lnSpc>
                          <a:spcPct val="107000"/>
                        </a:lnSpc>
                        <a:spcAft>
                          <a:spcPts val="800"/>
                        </a:spcAft>
                      </a:pP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dirty="0" err="1" smtClean="0">
                          <a:effectLst/>
                          <a:latin typeface="Calibri" panose="020F0502020204030204" pitchFamily="34" charset="0"/>
                          <a:ea typeface="Calibri" panose="020F0502020204030204" pitchFamily="34" charset="0"/>
                          <a:cs typeface="Times New Roman" panose="02020603050405020304" pitchFamily="18" charset="0"/>
                        </a:rPr>
                        <a:t>Syrielle</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1400" dirty="0" err="1" smtClean="0">
                          <a:effectLst/>
                          <a:latin typeface="Calibri" panose="020F0502020204030204" pitchFamily="34" charset="0"/>
                          <a:ea typeface="Calibri" panose="020F0502020204030204" pitchFamily="34" charset="0"/>
                          <a:cs typeface="Times New Roman" panose="02020603050405020304" pitchFamily="18" charset="0"/>
                        </a:rPr>
                        <a:t>Debrion</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 </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hlinkClick r:id="rId6"/>
                        </a:rPr>
                        <a:t>s-debrion@agefiph.asso.fr</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 04 73 34 76 97</a:t>
                      </a:r>
                    </a:p>
                    <a:p>
                      <a:pPr>
                        <a:lnSpc>
                          <a:spcPct val="107000"/>
                        </a:lnSpc>
                        <a:spcAft>
                          <a:spcPts val="80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Marie-Pierre</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Grillot : </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hlinkClick r:id="rId7"/>
                        </a:rPr>
                        <a:t>m-grillot@agefiph.asso.fr</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 06 42 81 91 30</a:t>
                      </a:r>
                    </a:p>
                    <a:p>
                      <a:pPr>
                        <a:lnSpc>
                          <a:spcPct val="107000"/>
                        </a:lnSpc>
                        <a:spcAft>
                          <a:spcPts val="8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0759" marB="307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8"/>
                    </a:solidFill>
                  </a:tcPr>
                </a:tc>
                <a:extLst>
                  <a:ext uri="{0D108BD9-81ED-4DB2-BD59-A6C34878D82A}">
                    <a16:rowId xmlns:a16="http://schemas.microsoft.com/office/drawing/2014/main" val="745285926"/>
                  </a:ext>
                </a:extLst>
              </a:tr>
            </a:tbl>
          </a:graphicData>
        </a:graphic>
      </p:graphicFrame>
      <p:sp>
        <p:nvSpPr>
          <p:cNvPr id="11" name="Rectangle 10"/>
          <p:cNvSpPr/>
          <p:nvPr/>
        </p:nvSpPr>
        <p:spPr>
          <a:xfrm>
            <a:off x="98862" y="158489"/>
            <a:ext cx="843656" cy="1107996"/>
          </a:xfrm>
          <a:prstGeom prst="rect">
            <a:avLst/>
          </a:prstGeom>
        </p:spPr>
        <p:txBody>
          <a:bodyPr wrap="square">
            <a:spAutoFit/>
          </a:bodyPr>
          <a:lstStyle/>
          <a:p>
            <a:pPr lvl="0"/>
            <a:r>
              <a:rPr lang="fr-FR" sz="6600" b="1" dirty="0">
                <a:solidFill>
                  <a:srgbClr val="F27435"/>
                </a:solidFill>
              </a:rPr>
              <a:t>5</a:t>
            </a:r>
            <a:endParaRPr lang="fr-FR" sz="6600" dirty="0">
              <a:solidFill>
                <a:prstClr val="black"/>
              </a:solidFill>
            </a:endParaRPr>
          </a:p>
        </p:txBody>
      </p:sp>
      <p:pic>
        <p:nvPicPr>
          <p:cNvPr id="12" name="Image 11"/>
          <p:cNvPicPr>
            <a:picLocks noChangeAspect="1"/>
          </p:cNvPicPr>
          <p:nvPr/>
        </p:nvPicPr>
        <p:blipFill>
          <a:blip r:embed="rId8"/>
          <a:stretch>
            <a:fillRect/>
          </a:stretch>
        </p:blipFill>
        <p:spPr>
          <a:xfrm>
            <a:off x="5480826" y="2212393"/>
            <a:ext cx="2185249" cy="466514"/>
          </a:xfrm>
          <a:prstGeom prst="rect">
            <a:avLst/>
          </a:prstGeom>
        </p:spPr>
      </p:pic>
    </p:spTree>
    <p:extLst>
      <p:ext uri="{BB962C8B-B14F-4D97-AF65-F5344CB8AC3E}">
        <p14:creationId xmlns:p14="http://schemas.microsoft.com/office/powerpoint/2010/main" val="2577655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extLst>
              <a:ext uri="{BEBA8EAE-BF5A-486C-A8C5-ECC9F3942E4B}">
                <a14:imgProps xmlns:a14="http://schemas.microsoft.com/office/drawing/2010/main">
                  <a14:imgLayer r:embed="rId3">
                    <a14:imgEffect>
                      <a14:backgroundRemoval t="5781" b="92266" l="10000" r="90000">
                        <a14:foregroundMark x1="21667" y1="30391" x2="25938" y2="30391"/>
                        <a14:foregroundMark x1="38073" y1="72188" x2="37760" y2="80000"/>
                        <a14:foregroundMark x1="41667" y1="50078" x2="41667" y2="66250"/>
                        <a14:foregroundMark x1="40052" y1="22031" x2="40677" y2="46094"/>
                        <a14:foregroundMark x1="29531" y1="39219" x2="22031" y2="65313"/>
                        <a14:foregroundMark x1="31510" y1="48047" x2="27240" y2="56953"/>
                        <a14:foregroundMark x1="58021" y1="30859" x2="69167" y2="54453"/>
                        <a14:foregroundMark x1="73125" y1="22031" x2="72135" y2="61328"/>
                        <a14:foregroundMark x1="59010" y1="41172" x2="62604" y2="44141"/>
                        <a14:foregroundMark x1="53125" y1="52969" x2="58698" y2="55937"/>
                        <a14:foregroundMark x1="58021" y1="56406" x2="59688" y2="78047"/>
                        <a14:foregroundMark x1="72135" y1="71641" x2="71823" y2="83906"/>
                        <a14:foregroundMark x1="50156" y1="82969" x2="43958" y2="83906"/>
                        <a14:foregroundMark x1="25313" y1="20547" x2="26615" y2="22031"/>
                        <a14:foregroundMark x1="29896" y1="80000" x2="30833" y2="77578"/>
                        <a14:foregroundMark x1="27917" y1="71641" x2="27917" y2="71641"/>
                        <a14:foregroundMark x1="17083" y1="52969" x2="17760" y2="50078"/>
                      </a14:backgroundRemoval>
                    </a14:imgEffect>
                  </a14:imgLayer>
                </a14:imgProps>
              </a:ext>
            </a:extLst>
          </a:blip>
          <a:stretch>
            <a:fillRect/>
          </a:stretch>
        </p:blipFill>
        <p:spPr>
          <a:xfrm>
            <a:off x="31326" y="913448"/>
            <a:ext cx="8780318" cy="5853544"/>
          </a:xfrm>
          <a:prstGeom prst="rect">
            <a:avLst/>
          </a:prstGeom>
        </p:spPr>
      </p:pic>
      <p:sp>
        <p:nvSpPr>
          <p:cNvPr id="13" name="Titre 1"/>
          <p:cNvSpPr txBox="1">
            <a:spLocks/>
          </p:cNvSpPr>
          <p:nvPr/>
        </p:nvSpPr>
        <p:spPr>
          <a:xfrm>
            <a:off x="31326" y="561173"/>
            <a:ext cx="9144000" cy="704549"/>
          </a:xfrm>
          <a:prstGeom prst="rect">
            <a:avLst/>
          </a:prstGeom>
        </p:spPr>
        <p:txBody>
          <a:bodyPr vert="horz" lIns="91440" tIns="36000" rIns="91440" bIns="36000" rtlCol="0" anchor="b">
            <a:noAutofit/>
          </a:bodyPr>
          <a:lstStyle>
            <a:lvl1pPr algn="ctr" defTabSz="685800" rtl="0" eaLnBrk="1" latinLnBrk="0" hangingPunct="1">
              <a:lnSpc>
                <a:spcPct val="80000"/>
              </a:lnSpc>
              <a:spcBef>
                <a:spcPts val="0"/>
              </a:spcBef>
              <a:buNone/>
              <a:defRPr sz="5906" b="1" kern="1200">
                <a:solidFill>
                  <a:schemeClr val="tx2"/>
                </a:solidFill>
                <a:latin typeface="+mj-lt"/>
                <a:ea typeface="+mj-ea"/>
                <a:cs typeface="+mj-cs"/>
              </a:defRPr>
            </a:lvl1pPr>
          </a:lstStyle>
          <a:p>
            <a:r>
              <a:rPr lang="fr-FR" sz="4000" smtClean="0">
                <a:effectLst>
                  <a:outerShdw blurRad="38100" dist="38100" dir="2700000" algn="tl">
                    <a:srgbClr val="000000">
                      <a:alpha val="43137"/>
                    </a:srgbClr>
                  </a:outerShdw>
                </a:effectLst>
              </a:rPr>
              <a:t>PLACE AUX QUESTIONS </a:t>
            </a:r>
            <a:endParaRPr lang="fr-FR"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4522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78E8B-1653-4976-B366-95F00775BF3A}"/>
              </a:ext>
            </a:extLst>
          </p:cNvPr>
          <p:cNvSpPr>
            <a:spLocks noGrp="1"/>
          </p:cNvSpPr>
          <p:nvPr>
            <p:ph type="ctrTitle"/>
          </p:nvPr>
        </p:nvSpPr>
        <p:spPr>
          <a:xfrm>
            <a:off x="287338" y="1983198"/>
            <a:ext cx="8463516" cy="1077322"/>
          </a:xfrm>
        </p:spPr>
        <p:txBody>
          <a:bodyPr/>
          <a:lstStyle/>
          <a:p>
            <a:pPr lvl="0" algn="ctr" defTabSz="914400" fontAlgn="base">
              <a:lnSpc>
                <a:spcPct val="100000"/>
              </a:lnSpc>
              <a:spcBef>
                <a:spcPct val="0"/>
              </a:spcBef>
              <a:spcAft>
                <a:spcPct val="0"/>
              </a:spcAft>
              <a:defRPr/>
            </a:pPr>
            <a:r>
              <a:rPr lang="fr-FR" sz="3200" kern="0" dirty="0" smtClean="0">
                <a:latin typeface="Arial" pitchFamily="34" charset="0"/>
                <a:ea typeface="ヒラギノ角ゴ Pro W3" charset="-128"/>
                <a:cs typeface="Arial"/>
              </a:rPr>
              <a:t/>
            </a:r>
            <a:br>
              <a:rPr lang="fr-FR" sz="3200" kern="0" dirty="0" smtClean="0">
                <a:latin typeface="Arial" pitchFamily="34" charset="0"/>
                <a:ea typeface="ヒラギノ角ゴ Pro W3" charset="-128"/>
                <a:cs typeface="Arial"/>
              </a:rPr>
            </a:br>
            <a:r>
              <a:rPr lang="fr-FR" sz="3200" kern="0" dirty="0" smtClean="0">
                <a:latin typeface="Arial" pitchFamily="34" charset="0"/>
                <a:ea typeface="ヒラギノ角ゴ Pro W3" charset="-128"/>
                <a:cs typeface="Arial"/>
              </a:rPr>
              <a:t>Merci de votre attention</a:t>
            </a:r>
            <a:endParaRPr lang="fr-FR" b="0" dirty="0"/>
          </a:p>
        </p:txBody>
      </p:sp>
    </p:spTree>
    <p:extLst>
      <p:ext uri="{BB962C8B-B14F-4D97-AF65-F5344CB8AC3E}">
        <p14:creationId xmlns:p14="http://schemas.microsoft.com/office/powerpoint/2010/main" val="1686591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numéro de diapositive 19">
            <a:extLst>
              <a:ext uri="{FF2B5EF4-FFF2-40B4-BE49-F238E27FC236}">
                <a16:creationId xmlns:a16="http://schemas.microsoft.com/office/drawing/2014/main" id="{F4A3A917-1963-433F-B7B6-918BEF2CD6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88D1B-CF5F-403D-AB18-4344A17FAE8C}" type="slidenum">
              <a:rPr kumimoji="0" lang="fr-FR"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tre 5"/>
          <p:cNvSpPr>
            <a:spLocks noGrp="1"/>
          </p:cNvSpPr>
          <p:nvPr>
            <p:ph type="title"/>
          </p:nvPr>
        </p:nvSpPr>
        <p:spPr>
          <a:xfrm>
            <a:off x="610078" y="439474"/>
            <a:ext cx="6984000" cy="704549"/>
          </a:xfrm>
        </p:spPr>
        <p:txBody>
          <a:bodyPr/>
          <a:lstStyle/>
          <a:p>
            <a:r>
              <a:rPr lang="fr-FR" dirty="0" smtClean="0"/>
              <a:t>Quelques dates </a:t>
            </a:r>
            <a:r>
              <a:rPr lang="fr-FR" dirty="0"/>
              <a:t/>
            </a:r>
            <a:br>
              <a:rPr lang="fr-FR" dirty="0"/>
            </a:br>
            <a:endParaRPr lang="fr-FR" dirty="0"/>
          </a:p>
        </p:txBody>
      </p:sp>
      <p:sp>
        <p:nvSpPr>
          <p:cNvPr id="15" name="Rectangle 14">
            <a:extLst>
              <a:ext uri="{FF2B5EF4-FFF2-40B4-BE49-F238E27FC236}">
                <a16:creationId xmlns:a16="http://schemas.microsoft.com/office/drawing/2014/main" id="{F4426359-FA96-864E-9C51-6AF49D01F0CB}"/>
              </a:ext>
            </a:extLst>
          </p:cNvPr>
          <p:cNvSpPr/>
          <p:nvPr/>
        </p:nvSpPr>
        <p:spPr>
          <a:xfrm>
            <a:off x="940278" y="3093821"/>
            <a:ext cx="7419497" cy="6497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fr-FR" dirty="0">
              <a:solidFill>
                <a:schemeClr val="tx1"/>
              </a:solidFill>
            </a:endParaRPr>
          </a:p>
          <a:p>
            <a:pPr lvl="0"/>
            <a:endParaRPr lang="fr-FR" dirty="0" smtClean="0">
              <a:solidFill>
                <a:schemeClr val="tx1"/>
              </a:solidFill>
            </a:endParaRPr>
          </a:p>
          <a:p>
            <a:pPr lvl="0"/>
            <a:endParaRPr lang="fr-FR" sz="2000" dirty="0" smtClean="0">
              <a:solidFill>
                <a:schemeClr val="tx1"/>
              </a:solidFill>
            </a:endParaRPr>
          </a:p>
          <a:p>
            <a:pPr lvl="0"/>
            <a:endParaRPr lang="fr-FR" sz="2000" dirty="0">
              <a:solidFill>
                <a:schemeClr val="tx1"/>
              </a:solidFill>
            </a:endParaRPr>
          </a:p>
          <a:p>
            <a:endParaRPr lang="fr-FR" sz="2000" b="1" dirty="0" smtClean="0">
              <a:solidFill>
                <a:schemeClr val="accent1"/>
              </a:solidFill>
            </a:endParaRPr>
          </a:p>
          <a:p>
            <a:pPr lvl="0"/>
            <a:endParaRPr kumimoji="0" lang="fr-FR" sz="2000" b="0" i="0" u="none" strike="noStrike" kern="1200" cap="none" spc="0" normalizeH="0" baseline="0" noProof="0" dirty="0">
              <a:ln>
                <a:noFill/>
              </a:ln>
              <a:solidFill>
                <a:schemeClr val="tx1"/>
              </a:solidFill>
              <a:effectLst/>
              <a:uLnTx/>
              <a:uFillTx/>
              <a:latin typeface="Calibri"/>
            </a:endParaRPr>
          </a:p>
          <a:p>
            <a:pPr lvl="0"/>
            <a:endParaRPr kumimoji="0" lang="fr-FR" sz="2000" b="0" i="0" u="none" strike="noStrike" kern="1200" cap="none" spc="0" normalizeH="0" baseline="0" noProof="0" dirty="0">
              <a:ln>
                <a:noFill/>
              </a:ln>
              <a:solidFill>
                <a:schemeClr val="tx1"/>
              </a:solidFill>
              <a:effectLst/>
              <a:uLnTx/>
              <a:uFillTx/>
              <a:latin typeface="Calibri"/>
            </a:endParaRPr>
          </a:p>
        </p:txBody>
      </p:sp>
      <p:sp>
        <p:nvSpPr>
          <p:cNvPr id="5" name="ZoneTexte 4"/>
          <p:cNvSpPr txBox="1"/>
          <p:nvPr/>
        </p:nvSpPr>
        <p:spPr>
          <a:xfrm>
            <a:off x="2190007" y="1878089"/>
            <a:ext cx="6779368" cy="1569660"/>
          </a:xfrm>
          <a:prstGeom prst="rect">
            <a:avLst/>
          </a:prstGeom>
          <a:noFill/>
        </p:spPr>
        <p:txBody>
          <a:bodyPr wrap="square" rtlCol="0">
            <a:spAutoFit/>
          </a:bodyPr>
          <a:lstStyle/>
          <a:p>
            <a:r>
              <a:rPr lang="fr-FR" sz="2400" b="1" dirty="0" smtClean="0">
                <a:solidFill>
                  <a:srgbClr val="2296DE"/>
                </a:solidFill>
              </a:rPr>
              <a:t>D’une volonté d’intégration des personnes handicapées…</a:t>
            </a:r>
          </a:p>
          <a:p>
            <a:endParaRPr lang="fr-FR" sz="2400" b="1" dirty="0">
              <a:solidFill>
                <a:srgbClr val="2296DE"/>
              </a:solidFill>
            </a:endParaRPr>
          </a:p>
          <a:p>
            <a:endParaRPr lang="fr-FR" sz="2400" b="1" dirty="0">
              <a:solidFill>
                <a:srgbClr val="2296DE"/>
              </a:solidFill>
            </a:endParaRPr>
          </a:p>
        </p:txBody>
      </p:sp>
      <p:sp>
        <p:nvSpPr>
          <p:cNvPr id="7" name="ZoneTexte 6"/>
          <p:cNvSpPr txBox="1"/>
          <p:nvPr/>
        </p:nvSpPr>
        <p:spPr>
          <a:xfrm>
            <a:off x="2285257" y="5064533"/>
            <a:ext cx="6779368" cy="830997"/>
          </a:xfrm>
          <a:prstGeom prst="rect">
            <a:avLst/>
          </a:prstGeom>
          <a:noFill/>
        </p:spPr>
        <p:txBody>
          <a:bodyPr wrap="square" rtlCol="0">
            <a:spAutoFit/>
          </a:bodyPr>
          <a:lstStyle/>
          <a:p>
            <a:r>
              <a:rPr lang="fr-FR" sz="2400" b="1" dirty="0" smtClean="0">
                <a:solidFill>
                  <a:srgbClr val="2296DE"/>
                </a:solidFill>
              </a:rPr>
              <a:t>… A une dynamique d’inclusion des personnes handicapées.</a:t>
            </a:r>
            <a:endParaRPr lang="fr-FR" sz="2400" b="1" dirty="0">
              <a:solidFill>
                <a:srgbClr val="2296DE"/>
              </a:solidFill>
            </a:endParaRPr>
          </a:p>
        </p:txBody>
      </p:sp>
      <p:sp>
        <p:nvSpPr>
          <p:cNvPr id="8" name="Rectangle 7">
            <a:extLst>
              <a:ext uri="{FF2B5EF4-FFF2-40B4-BE49-F238E27FC236}">
                <a16:creationId xmlns:a16="http://schemas.microsoft.com/office/drawing/2014/main" id="{F4426359-FA96-864E-9C51-6AF49D01F0CB}"/>
              </a:ext>
            </a:extLst>
          </p:cNvPr>
          <p:cNvSpPr/>
          <p:nvPr/>
        </p:nvSpPr>
        <p:spPr>
          <a:xfrm>
            <a:off x="392329" y="1123109"/>
            <a:ext cx="7419497" cy="6497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400" b="1" dirty="0">
                <a:solidFill>
                  <a:schemeClr val="accent1"/>
                </a:solidFill>
              </a:rPr>
              <a:t>Loi du 10 juillet 1987 </a:t>
            </a:r>
            <a:r>
              <a:rPr lang="fr-FR" sz="2000" dirty="0">
                <a:solidFill>
                  <a:schemeClr val="tx1"/>
                </a:solidFill>
              </a:rPr>
              <a:t>création de l’</a:t>
            </a:r>
            <a:r>
              <a:rPr lang="fr-FR" sz="2000" dirty="0" err="1">
                <a:solidFill>
                  <a:schemeClr val="tx1"/>
                </a:solidFill>
              </a:rPr>
              <a:t>Agefiph</a:t>
            </a:r>
            <a:r>
              <a:rPr lang="fr-FR" sz="2000" dirty="0">
                <a:solidFill>
                  <a:schemeClr val="tx1"/>
                </a:solidFill>
              </a:rPr>
              <a:t> par le </a:t>
            </a:r>
            <a:r>
              <a:rPr lang="fr-FR" sz="2000" dirty="0" smtClean="0">
                <a:solidFill>
                  <a:schemeClr val="tx1"/>
                </a:solidFill>
              </a:rPr>
              <a:t>législateur</a:t>
            </a:r>
            <a:endParaRPr lang="fr-FR" sz="2000" dirty="0">
              <a:solidFill>
                <a:schemeClr val="tx1"/>
              </a:solidFill>
            </a:endParaRPr>
          </a:p>
        </p:txBody>
      </p:sp>
      <p:sp>
        <p:nvSpPr>
          <p:cNvPr id="10" name="Rectangle 9">
            <a:extLst>
              <a:ext uri="{FF2B5EF4-FFF2-40B4-BE49-F238E27FC236}">
                <a16:creationId xmlns:a16="http://schemas.microsoft.com/office/drawing/2014/main" id="{F4426359-FA96-864E-9C51-6AF49D01F0CB}"/>
              </a:ext>
            </a:extLst>
          </p:cNvPr>
          <p:cNvSpPr/>
          <p:nvPr/>
        </p:nvSpPr>
        <p:spPr>
          <a:xfrm>
            <a:off x="392328" y="3743525"/>
            <a:ext cx="8473896" cy="6497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b="1" dirty="0" smtClean="0">
              <a:solidFill>
                <a:schemeClr val="accent1"/>
              </a:solidFill>
            </a:endParaRPr>
          </a:p>
          <a:p>
            <a:r>
              <a:rPr lang="fr-FR" sz="2000" b="1" dirty="0" smtClean="0">
                <a:solidFill>
                  <a:schemeClr val="accent1"/>
                </a:solidFill>
              </a:rPr>
              <a:t>Loi du 11 </a:t>
            </a:r>
            <a:r>
              <a:rPr lang="fr-FR" sz="2000" b="1" dirty="0">
                <a:solidFill>
                  <a:schemeClr val="accent1"/>
                </a:solidFill>
              </a:rPr>
              <a:t>février 2005</a:t>
            </a:r>
            <a:r>
              <a:rPr lang="fr-FR" sz="2000" dirty="0">
                <a:solidFill>
                  <a:prstClr val="black"/>
                </a:solidFill>
              </a:rPr>
              <a:t>, portant </a:t>
            </a:r>
            <a:r>
              <a:rPr lang="fr-FR" sz="2000" b="1" u="sng" dirty="0">
                <a:solidFill>
                  <a:schemeClr val="accent1"/>
                </a:solidFill>
              </a:rPr>
              <a:t>sur l’égalité des droits et des chances, la participation et la citoyenneté des personnes </a:t>
            </a:r>
            <a:r>
              <a:rPr lang="fr-FR" sz="2000" b="1" u="sng" dirty="0" smtClean="0">
                <a:solidFill>
                  <a:schemeClr val="accent1"/>
                </a:solidFill>
              </a:rPr>
              <a:t>handicapées</a:t>
            </a:r>
            <a:endParaRPr lang="fr-FR" sz="2000" b="1" u="sng" dirty="0">
              <a:solidFill>
                <a:schemeClr val="accent1"/>
              </a:solidFill>
            </a:endParaRPr>
          </a:p>
          <a:p>
            <a:pPr lvl="0"/>
            <a:endParaRPr lang="fr-FR" sz="2000" dirty="0" smtClean="0">
              <a:solidFill>
                <a:schemeClr val="tx1"/>
              </a:solidFill>
              <a:latin typeface="Calibri"/>
            </a:endParaRPr>
          </a:p>
          <a:p>
            <a:r>
              <a:rPr kumimoji="0" lang="fr-FR" sz="1600" b="0" i="0" u="none" strike="noStrike" kern="1200" cap="none" spc="0" normalizeH="0" baseline="0" noProof="0" dirty="0" smtClean="0">
                <a:ln>
                  <a:noFill/>
                </a:ln>
                <a:solidFill>
                  <a:schemeClr val="tx1"/>
                </a:solidFill>
                <a:effectLst/>
                <a:uLnTx/>
                <a:uFillTx/>
                <a:latin typeface="Calibri"/>
              </a:rPr>
              <a:t>	</a:t>
            </a:r>
            <a:r>
              <a:rPr kumimoji="0" lang="fr-FR" b="0" i="0" u="none" strike="noStrike" kern="1200" cap="none" spc="0" normalizeH="0" baseline="0" noProof="0" dirty="0" smtClean="0">
                <a:ln>
                  <a:noFill/>
                </a:ln>
                <a:solidFill>
                  <a:schemeClr val="tx1"/>
                </a:solidFill>
                <a:effectLst/>
                <a:uLnTx/>
                <a:uFillTx/>
                <a:latin typeface="Calibri"/>
              </a:rPr>
              <a:t>=&gt; </a:t>
            </a:r>
            <a:r>
              <a:rPr lang="fr-FR" b="1" dirty="0" smtClean="0">
                <a:solidFill>
                  <a:schemeClr val="accent1"/>
                </a:solidFill>
              </a:rPr>
              <a:t>principe </a:t>
            </a:r>
            <a:r>
              <a:rPr lang="fr-FR" b="1" dirty="0">
                <a:solidFill>
                  <a:schemeClr val="accent1"/>
                </a:solidFill>
              </a:rPr>
              <a:t>de compensation </a:t>
            </a:r>
            <a:r>
              <a:rPr lang="fr-FR" dirty="0">
                <a:solidFill>
                  <a:prstClr val="black"/>
                </a:solidFill>
              </a:rPr>
              <a:t>des </a:t>
            </a:r>
            <a:r>
              <a:rPr lang="fr-FR" dirty="0" smtClean="0">
                <a:solidFill>
                  <a:prstClr val="black"/>
                </a:solidFill>
              </a:rPr>
              <a:t>conséquences </a:t>
            </a:r>
            <a:r>
              <a:rPr lang="fr-FR" dirty="0">
                <a:solidFill>
                  <a:prstClr val="black"/>
                </a:solidFill>
              </a:rPr>
              <a:t>du handicap. </a:t>
            </a:r>
          </a:p>
          <a:p>
            <a:r>
              <a:rPr kumimoji="0" lang="fr-FR" b="0" i="0" u="none" strike="noStrike" kern="1200" cap="none" spc="0" normalizeH="0" baseline="0" noProof="0" dirty="0" smtClean="0">
                <a:ln>
                  <a:noFill/>
                </a:ln>
                <a:solidFill>
                  <a:schemeClr val="tx1"/>
                </a:solidFill>
                <a:effectLst/>
                <a:uLnTx/>
                <a:uFillTx/>
                <a:latin typeface="Calibri"/>
              </a:rPr>
              <a:t>	=&gt; création du F</a:t>
            </a:r>
            <a:r>
              <a:rPr lang="fr-FR" dirty="0" err="1" smtClean="0">
                <a:solidFill>
                  <a:prstClr val="black"/>
                </a:solidFill>
              </a:rPr>
              <a:t>onds</a:t>
            </a:r>
            <a:r>
              <a:rPr lang="fr-FR" dirty="0" smtClean="0">
                <a:solidFill>
                  <a:prstClr val="black"/>
                </a:solidFill>
              </a:rPr>
              <a:t> </a:t>
            </a:r>
            <a:r>
              <a:rPr lang="fr-FR" dirty="0">
                <a:solidFill>
                  <a:prstClr val="black"/>
                </a:solidFill>
              </a:rPr>
              <a:t>pour l’insertion des personnes handicapées </a:t>
            </a:r>
            <a:r>
              <a:rPr lang="fr-FR" dirty="0" smtClean="0">
                <a:solidFill>
                  <a:prstClr val="black"/>
                </a:solidFill>
              </a:rPr>
              <a:t>dans </a:t>
            </a:r>
            <a:r>
              <a:rPr lang="fr-FR" dirty="0">
                <a:solidFill>
                  <a:prstClr val="black"/>
                </a:solidFill>
              </a:rPr>
              <a:t>la </a:t>
            </a:r>
            <a:r>
              <a:rPr lang="fr-FR" dirty="0" smtClean="0">
                <a:solidFill>
                  <a:prstClr val="black"/>
                </a:solidFill>
              </a:rPr>
              <a:t>	fonction </a:t>
            </a:r>
            <a:r>
              <a:rPr lang="fr-FR" dirty="0">
                <a:solidFill>
                  <a:prstClr val="black"/>
                </a:solidFill>
              </a:rPr>
              <a:t>publique </a:t>
            </a:r>
            <a:r>
              <a:rPr lang="fr-FR" b="1" dirty="0" smtClean="0">
                <a:solidFill>
                  <a:schemeClr val="accent1"/>
                </a:solidFill>
              </a:rPr>
              <a:t>(</a:t>
            </a:r>
            <a:r>
              <a:rPr lang="fr-FR" b="1" dirty="0">
                <a:solidFill>
                  <a:schemeClr val="accent1"/>
                </a:solidFill>
              </a:rPr>
              <a:t>FIPHFP</a:t>
            </a:r>
            <a:r>
              <a:rPr lang="fr-FR" b="1" dirty="0" smtClean="0">
                <a:solidFill>
                  <a:schemeClr val="accent1"/>
                </a:solidFill>
              </a:rPr>
              <a:t>)</a:t>
            </a:r>
            <a:endParaRPr lang="fr-FR" b="1" dirty="0">
              <a:solidFill>
                <a:schemeClr val="accent1"/>
              </a:solidFill>
            </a:endParaRPr>
          </a:p>
          <a:p>
            <a:pPr lvl="0"/>
            <a:endParaRPr kumimoji="0" lang="fr-FR" sz="2000" b="0" i="0" u="none" strike="noStrike" kern="1200" cap="none" spc="0" normalizeH="0" baseline="0" noProof="0" dirty="0">
              <a:ln>
                <a:noFill/>
              </a:ln>
              <a:solidFill>
                <a:schemeClr val="tx1"/>
              </a:solidFill>
              <a:effectLst/>
              <a:uLnTx/>
              <a:uFillTx/>
              <a:latin typeface="Calibri"/>
            </a:endParaRPr>
          </a:p>
          <a:p>
            <a:pPr lvl="0"/>
            <a:endParaRPr kumimoji="0" lang="fr-FR" sz="2000" b="0" i="0" u="none" strike="noStrike" kern="1200" cap="none" spc="0" normalizeH="0" baseline="0" noProof="0" dirty="0">
              <a:ln>
                <a:noFill/>
              </a:ln>
              <a:solidFill>
                <a:schemeClr val="tx1"/>
              </a:solidFill>
              <a:effectLst/>
              <a:uLnTx/>
              <a:uFillTx/>
              <a:latin typeface="Calibri"/>
            </a:endParaRPr>
          </a:p>
        </p:txBody>
      </p:sp>
      <p:sp>
        <p:nvSpPr>
          <p:cNvPr id="9" name="Rectangle 8"/>
          <p:cNvSpPr/>
          <p:nvPr/>
        </p:nvSpPr>
        <p:spPr>
          <a:xfrm>
            <a:off x="58994" y="227508"/>
            <a:ext cx="843656" cy="1015663"/>
          </a:xfrm>
          <a:prstGeom prst="rect">
            <a:avLst/>
          </a:prstGeom>
        </p:spPr>
        <p:txBody>
          <a:bodyPr wrap="square">
            <a:spAutoFit/>
          </a:bodyPr>
          <a:lstStyle/>
          <a:p>
            <a:pPr lvl="0"/>
            <a:r>
              <a:rPr lang="fr-FR" sz="6000" b="1" dirty="0" smtClean="0">
                <a:solidFill>
                  <a:srgbClr val="F27435"/>
                </a:solidFill>
              </a:rPr>
              <a:t>1</a:t>
            </a:r>
            <a:endParaRPr lang="fr-FR" sz="6000" dirty="0">
              <a:solidFill>
                <a:prstClr val="black"/>
              </a:solidFill>
            </a:endParaRPr>
          </a:p>
        </p:txBody>
      </p:sp>
    </p:spTree>
    <p:extLst>
      <p:ext uri="{BB962C8B-B14F-4D97-AF65-F5344CB8AC3E}">
        <p14:creationId xmlns:p14="http://schemas.microsoft.com/office/powerpoint/2010/main" val="31500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F0441A-C098-440B-8D05-7215D1B4EB68}"/>
              </a:ext>
            </a:extLst>
          </p:cNvPr>
          <p:cNvSpPr>
            <a:spLocks noGrp="1"/>
          </p:cNvSpPr>
          <p:nvPr>
            <p:ph type="title"/>
          </p:nvPr>
        </p:nvSpPr>
        <p:spPr>
          <a:xfrm>
            <a:off x="1062902" y="538622"/>
            <a:ext cx="7169376" cy="704549"/>
          </a:xfrm>
        </p:spPr>
        <p:txBody>
          <a:bodyPr/>
          <a:lstStyle/>
          <a:p>
            <a:r>
              <a:rPr lang="fr-FR" sz="3200" dirty="0"/>
              <a:t>Missions et organisation de l’</a:t>
            </a:r>
            <a:r>
              <a:rPr lang="fr-FR" sz="3200" dirty="0" err="1"/>
              <a:t>Agefiph</a:t>
            </a:r>
            <a:r>
              <a:rPr lang="fr-FR" sz="3200" dirty="0"/>
              <a:t> </a:t>
            </a:r>
            <a:r>
              <a:rPr lang="fr-FR" sz="3200" dirty="0" smtClean="0"/>
              <a:t/>
            </a:r>
            <a:br>
              <a:rPr lang="fr-FR" sz="3200" dirty="0" smtClean="0"/>
            </a:br>
            <a:r>
              <a:rPr lang="fr-FR" sz="3200" dirty="0"/>
              <a:t/>
            </a:r>
            <a:br>
              <a:rPr lang="fr-FR" sz="3200" dirty="0"/>
            </a:br>
            <a:r>
              <a:rPr lang="fr-FR" sz="3200" dirty="0" smtClean="0"/>
              <a:t>	</a:t>
            </a:r>
            <a:r>
              <a:rPr lang="fr-FR" sz="2400" dirty="0" smtClean="0"/>
              <a:t>Agir </a:t>
            </a:r>
            <a:r>
              <a:rPr lang="fr-FR" sz="2400" dirty="0"/>
              <a:t>pour </a:t>
            </a:r>
            <a:r>
              <a:rPr lang="fr-FR" sz="2400" dirty="0" smtClean="0"/>
              <a:t>conjuguer emploi </a:t>
            </a:r>
            <a:r>
              <a:rPr lang="fr-FR" sz="2400" dirty="0"/>
              <a:t>et handicap</a:t>
            </a:r>
          </a:p>
        </p:txBody>
      </p:sp>
      <p:sp>
        <p:nvSpPr>
          <p:cNvPr id="20" name="Espace réservé du numéro de diapositive 19">
            <a:extLst>
              <a:ext uri="{FF2B5EF4-FFF2-40B4-BE49-F238E27FC236}">
                <a16:creationId xmlns:a16="http://schemas.microsoft.com/office/drawing/2014/main" id="{F4A3A917-1963-433F-B7B6-918BEF2CD6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88D1B-CF5F-403D-AB18-4344A17FAE8C}" type="slidenum">
              <a:rPr kumimoji="0" lang="fr-FR"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Espace réservé du contenu 8">
            <a:extLst>
              <a:ext uri="{FF2B5EF4-FFF2-40B4-BE49-F238E27FC236}">
                <a16:creationId xmlns:a16="http://schemas.microsoft.com/office/drawing/2014/main" id="{36151646-C057-4620-8ED2-0EB0DD190B7A}"/>
              </a:ext>
            </a:extLst>
          </p:cNvPr>
          <p:cNvSpPr>
            <a:spLocks noGrp="1"/>
          </p:cNvSpPr>
          <p:nvPr>
            <p:ph idx="1"/>
          </p:nvPr>
        </p:nvSpPr>
        <p:spPr>
          <a:xfrm>
            <a:off x="612215" y="1854119"/>
            <a:ext cx="8070750" cy="4912873"/>
          </a:xfrm>
        </p:spPr>
        <p:txBody>
          <a:bodyPr numCol="1"/>
          <a:lstStyle/>
          <a:p>
            <a:pPr marL="0" lvl="2" indent="0" algn="just">
              <a:buNone/>
            </a:pPr>
            <a:r>
              <a:rPr lang="fr-FR" sz="2000" dirty="0"/>
              <a:t>Au service des personnes handicapées et des entreprises privées, la mission de l'</a:t>
            </a:r>
            <a:r>
              <a:rPr lang="fr-FR" sz="2000" dirty="0" err="1"/>
              <a:t>Agefiph</a:t>
            </a:r>
            <a:r>
              <a:rPr lang="fr-FR" sz="2000" dirty="0"/>
              <a:t> est de favoriser l'insertion, le maintien et l'évolution professionnelle des </a:t>
            </a:r>
            <a:r>
              <a:rPr lang="fr-FR" sz="2000" b="1" dirty="0">
                <a:solidFill>
                  <a:schemeClr val="accent6"/>
                </a:solidFill>
              </a:rPr>
              <a:t>personnes handicapées </a:t>
            </a:r>
            <a:r>
              <a:rPr lang="fr-FR" sz="2000" dirty="0"/>
              <a:t>dans les </a:t>
            </a:r>
            <a:r>
              <a:rPr lang="fr-FR" sz="2000" b="1" dirty="0">
                <a:solidFill>
                  <a:srgbClr val="0070C0"/>
                </a:solidFill>
              </a:rPr>
              <a:t>entreprises du secteur privé.</a:t>
            </a:r>
          </a:p>
          <a:p>
            <a:pPr marL="0" lvl="2" indent="0" algn="just">
              <a:buNone/>
            </a:pPr>
            <a:endParaRPr lang="fr-FR" sz="1800" dirty="0"/>
          </a:p>
        </p:txBody>
      </p:sp>
      <p:sp>
        <p:nvSpPr>
          <p:cNvPr id="5" name="ZoneTexte 4"/>
          <p:cNvSpPr txBox="1"/>
          <p:nvPr/>
        </p:nvSpPr>
        <p:spPr>
          <a:xfrm>
            <a:off x="909924" y="3343805"/>
            <a:ext cx="7322354" cy="1311128"/>
          </a:xfrm>
          <a:prstGeom prst="rect">
            <a:avLst/>
          </a:prstGeom>
          <a:noFill/>
          <a:ln w="3175">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lvl="0" defTabSz="685800">
              <a:lnSpc>
                <a:spcPct val="110000"/>
              </a:lnSpc>
              <a:spcAft>
                <a:spcPts val="600"/>
              </a:spcAft>
              <a:buClr>
                <a:srgbClr val="F27435"/>
              </a:buClr>
            </a:pPr>
            <a:r>
              <a:rPr lang="fr-FR" b="1" dirty="0">
                <a:solidFill>
                  <a:srgbClr val="F27435"/>
                </a:solidFill>
              </a:rPr>
              <a:t>Une mission de service public</a:t>
            </a:r>
            <a:br>
              <a:rPr lang="fr-FR" b="1" dirty="0">
                <a:solidFill>
                  <a:srgbClr val="F27435"/>
                </a:solidFill>
              </a:rPr>
            </a:br>
            <a:r>
              <a:rPr lang="fr-FR" dirty="0">
                <a:solidFill>
                  <a:prstClr val="black"/>
                </a:solidFill>
              </a:rPr>
              <a:t>L’</a:t>
            </a:r>
            <a:r>
              <a:rPr lang="fr-FR" dirty="0" err="1">
                <a:solidFill>
                  <a:prstClr val="black"/>
                </a:solidFill>
              </a:rPr>
              <a:t>Agefiph</a:t>
            </a:r>
            <a:r>
              <a:rPr lang="fr-FR" dirty="0">
                <a:solidFill>
                  <a:prstClr val="black"/>
                </a:solidFill>
              </a:rPr>
              <a:t> est l’interlocutrice privilégiée des pouvoirs publics et des acteurs de l’emploi et du handicap pour soutenir l’intégration du handicap dans les politiques publiques de l’emploi, de la formation et de la santé au travail.</a:t>
            </a:r>
          </a:p>
        </p:txBody>
      </p:sp>
      <p:sp>
        <p:nvSpPr>
          <p:cNvPr id="8" name="Rectangle 7"/>
          <p:cNvSpPr/>
          <p:nvPr/>
        </p:nvSpPr>
        <p:spPr>
          <a:xfrm>
            <a:off x="58994" y="227508"/>
            <a:ext cx="843656" cy="1015663"/>
          </a:xfrm>
          <a:prstGeom prst="rect">
            <a:avLst/>
          </a:prstGeom>
        </p:spPr>
        <p:txBody>
          <a:bodyPr wrap="square">
            <a:spAutoFit/>
          </a:bodyPr>
          <a:lstStyle/>
          <a:p>
            <a:pPr lvl="0"/>
            <a:r>
              <a:rPr lang="fr-FR" sz="6000" b="1" dirty="0" smtClean="0">
                <a:solidFill>
                  <a:srgbClr val="F27435"/>
                </a:solidFill>
              </a:rPr>
              <a:t>1</a:t>
            </a:r>
            <a:endParaRPr lang="fr-FR" sz="6000" dirty="0">
              <a:solidFill>
                <a:prstClr val="black"/>
              </a:solidFill>
            </a:endParaRPr>
          </a:p>
        </p:txBody>
      </p:sp>
      <p:sp>
        <p:nvSpPr>
          <p:cNvPr id="3" name="ZoneTexte 2"/>
          <p:cNvSpPr txBox="1"/>
          <p:nvPr/>
        </p:nvSpPr>
        <p:spPr>
          <a:xfrm>
            <a:off x="349321" y="5098179"/>
            <a:ext cx="1615601" cy="1046440"/>
          </a:xfrm>
          <a:prstGeom prst="rect">
            <a:avLst/>
          </a:prstGeom>
          <a:noFill/>
        </p:spPr>
        <p:txBody>
          <a:bodyPr wrap="square" rtlCol="0">
            <a:spAutoFit/>
          </a:bodyPr>
          <a:lstStyle/>
          <a:p>
            <a:r>
              <a:rPr lang="fr-FR" sz="1400" b="1" dirty="0" smtClean="0">
                <a:solidFill>
                  <a:schemeClr val="accent1"/>
                </a:solidFill>
              </a:rPr>
              <a:t>12</a:t>
            </a:r>
          </a:p>
          <a:p>
            <a:r>
              <a:rPr lang="fr-FR" sz="1200" dirty="0" smtClean="0"/>
              <a:t>Services à destination des entreprises et des personnes handicapées</a:t>
            </a:r>
            <a:endParaRPr lang="fr-FR" sz="1200" dirty="0"/>
          </a:p>
        </p:txBody>
      </p:sp>
      <p:sp>
        <p:nvSpPr>
          <p:cNvPr id="10" name="ZoneTexte 9"/>
          <p:cNvSpPr txBox="1"/>
          <p:nvPr/>
        </p:nvSpPr>
        <p:spPr>
          <a:xfrm>
            <a:off x="2244024" y="5098179"/>
            <a:ext cx="1823960" cy="1046440"/>
          </a:xfrm>
          <a:prstGeom prst="rect">
            <a:avLst/>
          </a:prstGeom>
          <a:noFill/>
        </p:spPr>
        <p:txBody>
          <a:bodyPr wrap="square" rtlCol="0">
            <a:spAutoFit/>
          </a:bodyPr>
          <a:lstStyle/>
          <a:p>
            <a:r>
              <a:rPr lang="fr-FR" sz="1400" b="1" dirty="0" smtClean="0">
                <a:solidFill>
                  <a:schemeClr val="accent1"/>
                </a:solidFill>
              </a:rPr>
              <a:t>18</a:t>
            </a:r>
          </a:p>
          <a:p>
            <a:r>
              <a:rPr lang="fr-FR" sz="1200" dirty="0" smtClean="0"/>
              <a:t>Aides financières à destination des entreprises et des personnes handicapées</a:t>
            </a:r>
            <a:endParaRPr lang="fr-FR" sz="1200" dirty="0"/>
          </a:p>
        </p:txBody>
      </p:sp>
      <p:sp>
        <p:nvSpPr>
          <p:cNvPr id="11" name="ZoneTexte 10"/>
          <p:cNvSpPr txBox="1"/>
          <p:nvPr/>
        </p:nvSpPr>
        <p:spPr>
          <a:xfrm>
            <a:off x="6808824" y="5098179"/>
            <a:ext cx="1823960" cy="861774"/>
          </a:xfrm>
          <a:prstGeom prst="rect">
            <a:avLst/>
          </a:prstGeom>
          <a:noFill/>
        </p:spPr>
        <p:txBody>
          <a:bodyPr wrap="square" rtlCol="0">
            <a:spAutoFit/>
          </a:bodyPr>
          <a:lstStyle/>
          <a:p>
            <a:r>
              <a:rPr lang="fr-FR" sz="1400" b="1" dirty="0" smtClean="0">
                <a:solidFill>
                  <a:schemeClr val="accent1"/>
                </a:solidFill>
              </a:rPr>
              <a:t>14</a:t>
            </a:r>
          </a:p>
          <a:p>
            <a:r>
              <a:rPr lang="fr-FR" sz="1200" dirty="0" smtClean="0"/>
              <a:t>Délégations régionales avec 21 site répartis sur tout le territoire</a:t>
            </a:r>
            <a:endParaRPr lang="fr-FR" sz="1200" dirty="0"/>
          </a:p>
        </p:txBody>
      </p:sp>
      <p:sp>
        <p:nvSpPr>
          <p:cNvPr id="12" name="ZoneTexte 11"/>
          <p:cNvSpPr txBox="1"/>
          <p:nvPr/>
        </p:nvSpPr>
        <p:spPr>
          <a:xfrm>
            <a:off x="4551514" y="5098370"/>
            <a:ext cx="1823960" cy="861774"/>
          </a:xfrm>
          <a:prstGeom prst="rect">
            <a:avLst/>
          </a:prstGeom>
          <a:noFill/>
        </p:spPr>
        <p:txBody>
          <a:bodyPr wrap="square" rtlCol="0">
            <a:spAutoFit/>
          </a:bodyPr>
          <a:lstStyle/>
          <a:p>
            <a:r>
              <a:rPr lang="fr-FR" sz="1400" b="1" dirty="0" smtClean="0">
                <a:solidFill>
                  <a:schemeClr val="accent1"/>
                </a:solidFill>
              </a:rPr>
              <a:t>+ de 450</a:t>
            </a:r>
          </a:p>
          <a:p>
            <a:r>
              <a:rPr lang="fr-FR" sz="1200" dirty="0" smtClean="0"/>
              <a:t>Collaborateurs engagés au service de l’emploi handicap </a:t>
            </a:r>
            <a:endParaRPr lang="fr-FR" sz="1200" dirty="0"/>
          </a:p>
        </p:txBody>
      </p:sp>
      <p:cxnSp>
        <p:nvCxnSpPr>
          <p:cNvPr id="6" name="Connecteur droit 5"/>
          <p:cNvCxnSpPr/>
          <p:nvPr/>
        </p:nvCxnSpPr>
        <p:spPr>
          <a:xfrm>
            <a:off x="349321" y="5058258"/>
            <a:ext cx="17249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4601041" y="5059589"/>
            <a:ext cx="17249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6858351" y="5059589"/>
            <a:ext cx="17249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2293551" y="5058258"/>
            <a:ext cx="172490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702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F0441A-C098-440B-8D05-7215D1B4EB68}"/>
              </a:ext>
            </a:extLst>
          </p:cNvPr>
          <p:cNvSpPr>
            <a:spLocks noGrp="1"/>
          </p:cNvSpPr>
          <p:nvPr>
            <p:ph type="title"/>
          </p:nvPr>
        </p:nvSpPr>
        <p:spPr>
          <a:xfrm>
            <a:off x="986413" y="103200"/>
            <a:ext cx="7169376" cy="704549"/>
          </a:xfrm>
        </p:spPr>
        <p:txBody>
          <a:bodyPr/>
          <a:lstStyle/>
          <a:p>
            <a:r>
              <a:rPr lang="fr-FR" dirty="0"/>
              <a:t>Agir pour </a:t>
            </a:r>
            <a:r>
              <a:rPr lang="fr-FR" dirty="0" smtClean="0"/>
              <a:t>conjuguer emploi </a:t>
            </a:r>
            <a:r>
              <a:rPr lang="fr-FR" dirty="0"/>
              <a:t>et handicap</a:t>
            </a:r>
          </a:p>
        </p:txBody>
      </p:sp>
      <p:sp>
        <p:nvSpPr>
          <p:cNvPr id="20" name="Espace réservé du numéro de diapositive 19">
            <a:extLst>
              <a:ext uri="{FF2B5EF4-FFF2-40B4-BE49-F238E27FC236}">
                <a16:creationId xmlns:a16="http://schemas.microsoft.com/office/drawing/2014/main" id="{F4A3A917-1963-433F-B7B6-918BEF2CD6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88D1B-CF5F-403D-AB18-4344A17FAE8C}" type="slidenum">
              <a:rPr kumimoji="0" lang="fr-FR"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Espace réservé du contenu 8">
            <a:extLst>
              <a:ext uri="{FF2B5EF4-FFF2-40B4-BE49-F238E27FC236}">
                <a16:creationId xmlns:a16="http://schemas.microsoft.com/office/drawing/2014/main" id="{36151646-C057-4620-8ED2-0EB0DD190B7A}"/>
              </a:ext>
            </a:extLst>
          </p:cNvPr>
          <p:cNvSpPr>
            <a:spLocks noGrp="1"/>
          </p:cNvSpPr>
          <p:nvPr>
            <p:ph idx="1"/>
          </p:nvPr>
        </p:nvSpPr>
        <p:spPr>
          <a:xfrm>
            <a:off x="535726" y="1207019"/>
            <a:ext cx="8070750" cy="4912873"/>
          </a:xfrm>
        </p:spPr>
        <p:txBody>
          <a:bodyPr numCol="1"/>
          <a:lstStyle/>
          <a:p>
            <a:pPr marL="0" lvl="2" indent="0" algn="just">
              <a:buNone/>
            </a:pPr>
            <a:r>
              <a:rPr lang="fr-FR" sz="1800" dirty="0" smtClean="0">
                <a:solidFill>
                  <a:srgbClr val="CC66FF"/>
                </a:solidFill>
              </a:rPr>
              <a:t>.</a:t>
            </a:r>
            <a:r>
              <a:rPr lang="fr-FR" sz="1800" dirty="0" smtClean="0"/>
              <a:t> </a:t>
            </a:r>
            <a:endParaRPr lang="fr-FR" sz="1800" dirty="0"/>
          </a:p>
        </p:txBody>
      </p:sp>
      <p:sp>
        <p:nvSpPr>
          <p:cNvPr id="7" name="Rectangle à coins arrondis 6"/>
          <p:cNvSpPr/>
          <p:nvPr/>
        </p:nvSpPr>
        <p:spPr>
          <a:xfrm>
            <a:off x="134963" y="1207019"/>
            <a:ext cx="3314700" cy="2162175"/>
          </a:xfrm>
          <a:prstGeom prst="roundRect">
            <a:avLst/>
          </a:prstGeom>
          <a:ln>
            <a:solidFill>
              <a:srgbClr val="6A9EEA"/>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r>
              <a:rPr lang="fr-FR" sz="1400" b="1" dirty="0" smtClean="0">
                <a:solidFill>
                  <a:srgbClr val="4472C4"/>
                </a:solidFill>
                <a:effectLst/>
                <a:latin typeface="Arial" panose="020B0604020202020204" pitchFamily="34" charset="0"/>
                <a:ea typeface="Times New Roman" panose="02020603050405020304" pitchFamily="18" charset="0"/>
              </a:rPr>
              <a:t>Au </a:t>
            </a:r>
            <a:r>
              <a:rPr lang="fr-FR" sz="1400" b="1" dirty="0">
                <a:solidFill>
                  <a:srgbClr val="4472C4"/>
                </a:solidFill>
                <a:effectLst/>
                <a:latin typeface="Arial" panose="020B0604020202020204" pitchFamily="34" charset="0"/>
                <a:ea typeface="Times New Roman" panose="02020603050405020304" pitchFamily="18" charset="0"/>
              </a:rPr>
              <a:t>service des </a:t>
            </a:r>
            <a:r>
              <a:rPr lang="fr-FR" sz="1400" b="1" dirty="0" smtClean="0">
                <a:solidFill>
                  <a:srgbClr val="4472C4"/>
                </a:solidFill>
                <a:effectLst/>
                <a:latin typeface="Arial" panose="020B0604020202020204" pitchFamily="34" charset="0"/>
                <a:ea typeface="Times New Roman" panose="02020603050405020304" pitchFamily="18" charset="0"/>
              </a:rPr>
              <a:t>entreprises</a:t>
            </a:r>
            <a:br>
              <a:rPr lang="fr-FR" sz="1400" b="1" dirty="0" smtClean="0">
                <a:solidFill>
                  <a:srgbClr val="4472C4"/>
                </a:solidFill>
                <a:effectLst/>
                <a:latin typeface="Arial" panose="020B0604020202020204" pitchFamily="34" charset="0"/>
                <a:ea typeface="Times New Roman" panose="02020603050405020304" pitchFamily="18" charset="0"/>
              </a:rPr>
            </a:br>
            <a:endParaRPr lang="fr-FR" sz="1400" b="1" dirty="0">
              <a:effectLst/>
              <a:latin typeface="Times New Roman" panose="02020603050405020304" pitchFamily="18" charset="0"/>
              <a:ea typeface="Times New Roman" panose="02020603050405020304" pitchFamily="18" charset="0"/>
            </a:endParaRPr>
          </a:p>
          <a:p>
            <a:r>
              <a:rPr lang="fr-FR" sz="1100" dirty="0">
                <a:solidFill>
                  <a:srgbClr val="4472C4"/>
                </a:solidFill>
                <a:effectLst/>
                <a:latin typeface="Arial" panose="020B0604020202020204" pitchFamily="34" charset="0"/>
                <a:ea typeface="Times New Roman" panose="02020603050405020304" pitchFamily="18" charset="0"/>
              </a:rPr>
              <a:t>- </a:t>
            </a:r>
            <a:r>
              <a:rPr lang="fr-FR" sz="1000" dirty="0">
                <a:solidFill>
                  <a:srgbClr val="4472C4"/>
                </a:solidFill>
                <a:effectLst/>
                <a:latin typeface="Arial" panose="020B0604020202020204" pitchFamily="34" charset="0"/>
                <a:ea typeface="Times New Roman" panose="02020603050405020304" pitchFamily="18" charset="0"/>
              </a:rPr>
              <a:t>Informe, conseille et accompagne les entreprises</a:t>
            </a:r>
            <a:r>
              <a:rPr lang="fr-FR" sz="1000" dirty="0">
                <a:solidFill>
                  <a:srgbClr val="20001F"/>
                </a:solidFill>
                <a:effectLst/>
                <a:latin typeface="Arial" panose="020B0604020202020204" pitchFamily="34" charset="0"/>
                <a:ea typeface="Times New Roman" panose="02020603050405020304" pitchFamily="18" charset="0"/>
              </a:rPr>
              <a:t/>
            </a:r>
            <a:br>
              <a:rPr lang="fr-FR" sz="1000" dirty="0">
                <a:solidFill>
                  <a:srgbClr val="20001F"/>
                </a:solidFill>
                <a:effectLst/>
                <a:latin typeface="Arial" panose="020B0604020202020204" pitchFamily="34" charset="0"/>
                <a:ea typeface="Times New Roman" panose="02020603050405020304" pitchFamily="18" charset="0"/>
              </a:rPr>
            </a:br>
            <a:r>
              <a:rPr lang="fr-FR" sz="1000" dirty="0">
                <a:solidFill>
                  <a:srgbClr val="4472C4"/>
                </a:solidFill>
                <a:effectLst/>
                <a:latin typeface="Arial" panose="020B0604020202020204" pitchFamily="34" charset="0"/>
                <a:ea typeface="Times New Roman" panose="02020603050405020304" pitchFamily="18" charset="0"/>
              </a:rPr>
              <a:t>- Facilite le développement de coopérations (</a:t>
            </a:r>
            <a:r>
              <a:rPr lang="fr-FR" sz="1000" i="1" dirty="0">
                <a:solidFill>
                  <a:srgbClr val="4472C4"/>
                </a:solidFill>
                <a:effectLst/>
                <a:latin typeface="Arial" panose="020B0604020202020204" pitchFamily="34" charset="0"/>
                <a:ea typeface="Times New Roman" panose="02020603050405020304" pitchFamily="18" charset="0"/>
              </a:rPr>
              <a:t>Réseau des référents handicap)</a:t>
            </a:r>
            <a:r>
              <a:rPr lang="fr-FR" sz="1000" dirty="0">
                <a:solidFill>
                  <a:srgbClr val="4472C4"/>
                </a:solidFill>
                <a:effectLst/>
                <a:latin typeface="Arial" panose="020B0604020202020204" pitchFamily="34" charset="0"/>
                <a:ea typeface="Times New Roman" panose="02020603050405020304" pitchFamily="18" charset="0"/>
              </a:rPr>
              <a:t> </a:t>
            </a:r>
            <a:r>
              <a:rPr lang="fr-FR" sz="1000" dirty="0">
                <a:solidFill>
                  <a:srgbClr val="20001F"/>
                </a:solidFill>
                <a:effectLst/>
                <a:latin typeface="Arial" panose="020B0604020202020204" pitchFamily="34" charset="0"/>
                <a:ea typeface="Times New Roman" panose="02020603050405020304" pitchFamily="18" charset="0"/>
              </a:rPr>
              <a:t/>
            </a:r>
            <a:br>
              <a:rPr lang="fr-FR" sz="1000" dirty="0">
                <a:solidFill>
                  <a:srgbClr val="20001F"/>
                </a:solidFill>
                <a:effectLst/>
                <a:latin typeface="Arial" panose="020B0604020202020204" pitchFamily="34" charset="0"/>
                <a:ea typeface="Times New Roman" panose="02020603050405020304" pitchFamily="18" charset="0"/>
              </a:rPr>
            </a:br>
            <a:r>
              <a:rPr lang="fr-FR" sz="1000" dirty="0">
                <a:solidFill>
                  <a:srgbClr val="4472C4"/>
                </a:solidFill>
                <a:effectLst/>
                <a:latin typeface="Arial" panose="020B0604020202020204" pitchFamily="34" charset="0"/>
                <a:ea typeface="Times New Roman" panose="02020603050405020304" pitchFamily="18" charset="0"/>
              </a:rPr>
              <a:t>- Met à disposition des aides financières et des services.</a:t>
            </a:r>
            <a:br>
              <a:rPr lang="fr-FR" sz="1000" dirty="0">
                <a:solidFill>
                  <a:srgbClr val="4472C4"/>
                </a:solidFill>
                <a:effectLst/>
                <a:latin typeface="Arial" panose="020B0604020202020204" pitchFamily="34" charset="0"/>
                <a:ea typeface="Times New Roman" panose="02020603050405020304" pitchFamily="18" charset="0"/>
              </a:rPr>
            </a:br>
            <a:r>
              <a:rPr lang="fr-FR" sz="1000" dirty="0">
                <a:solidFill>
                  <a:srgbClr val="4472C4"/>
                </a:solidFill>
                <a:effectLst/>
                <a:latin typeface="Arial" panose="020B0604020202020204" pitchFamily="34" charset="0"/>
                <a:ea typeface="Times New Roman" panose="02020603050405020304" pitchFamily="18" charset="0"/>
              </a:rPr>
              <a:t>- Sensibilise et lutte contre les préjugés et la discrimination dans l'emploi </a:t>
            </a:r>
            <a:r>
              <a:rPr lang="fr-FR" sz="1000" i="1" dirty="0">
                <a:solidFill>
                  <a:srgbClr val="4472C4"/>
                </a:solidFill>
                <a:effectLst/>
                <a:latin typeface="Arial" panose="020B0604020202020204" pitchFamily="34" charset="0"/>
                <a:ea typeface="Times New Roman" panose="02020603050405020304" pitchFamily="18" charset="0"/>
              </a:rPr>
              <a:t>(actions d’information et de sensibilisation au handicap, outils clés en main : dépliants, vidéos, affiches, témoignages,…)</a:t>
            </a:r>
            <a:r>
              <a:rPr lang="fr-FR" sz="1100" dirty="0">
                <a:solidFill>
                  <a:srgbClr val="20001F"/>
                </a:solidFill>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ctr">
              <a:lnSpc>
                <a:spcPct val="107000"/>
              </a:lnSpc>
              <a:spcAft>
                <a:spcPts val="800"/>
              </a:spcAft>
            </a:pPr>
            <a:r>
              <a:rPr lang="fr-FR" sz="1100" dirty="0">
                <a:effectLst/>
                <a:ea typeface="Calibri" panose="020F0502020204030204" pitchFamily="34" charset="0"/>
                <a:cs typeface="Times New Roman" panose="02020603050405020304" pitchFamily="18" charset="0"/>
              </a:rPr>
              <a:t> </a:t>
            </a:r>
          </a:p>
        </p:txBody>
      </p:sp>
      <p:sp>
        <p:nvSpPr>
          <p:cNvPr id="8" name="Rectangle à coins arrondis 7"/>
          <p:cNvSpPr/>
          <p:nvPr/>
        </p:nvSpPr>
        <p:spPr>
          <a:xfrm>
            <a:off x="3572911" y="1207019"/>
            <a:ext cx="2416591" cy="216217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r>
              <a:rPr lang="fr-FR" sz="1200" b="1" dirty="0" smtClean="0">
                <a:solidFill>
                  <a:srgbClr val="70AD47"/>
                </a:solidFill>
                <a:effectLst/>
                <a:latin typeface="Arial" panose="020B0604020202020204" pitchFamily="34" charset="0"/>
                <a:ea typeface="Times New Roman" panose="02020603050405020304" pitchFamily="18" charset="0"/>
              </a:rPr>
              <a:t>En appui </a:t>
            </a:r>
            <a:r>
              <a:rPr lang="fr-FR" sz="1200" b="1" dirty="0">
                <a:solidFill>
                  <a:srgbClr val="70AD47"/>
                </a:solidFill>
                <a:effectLst/>
                <a:latin typeface="Arial" panose="020B0604020202020204" pitchFamily="34" charset="0"/>
                <a:ea typeface="Times New Roman" panose="02020603050405020304" pitchFamily="18" charset="0"/>
              </a:rPr>
              <a:t>aux personnes </a:t>
            </a:r>
            <a:r>
              <a:rPr lang="fr-FR" sz="1200" b="1" dirty="0" smtClean="0">
                <a:solidFill>
                  <a:srgbClr val="70AD47"/>
                </a:solidFill>
                <a:effectLst/>
                <a:latin typeface="Arial" panose="020B0604020202020204" pitchFamily="34" charset="0"/>
                <a:ea typeface="Times New Roman" panose="02020603050405020304" pitchFamily="18" charset="0"/>
              </a:rPr>
              <a:t>handicapées</a:t>
            </a:r>
            <a:br>
              <a:rPr lang="fr-FR" sz="1200" b="1" dirty="0" smtClean="0">
                <a:solidFill>
                  <a:srgbClr val="70AD47"/>
                </a:solidFill>
                <a:effectLst/>
                <a:latin typeface="Arial" panose="020B0604020202020204" pitchFamily="34" charset="0"/>
                <a:ea typeface="Times New Roman" panose="02020603050405020304" pitchFamily="18" charset="0"/>
              </a:rPr>
            </a:br>
            <a:endParaRPr lang="fr-FR" sz="1200" dirty="0">
              <a:effectLst/>
              <a:latin typeface="Times New Roman" panose="02020603050405020304" pitchFamily="18" charset="0"/>
              <a:ea typeface="Times New Roman" panose="02020603050405020304" pitchFamily="18" charset="0"/>
            </a:endParaRPr>
          </a:p>
          <a:p>
            <a:pPr>
              <a:lnSpc>
                <a:spcPct val="107000"/>
              </a:lnSpc>
              <a:spcBef>
                <a:spcPts val="200"/>
              </a:spcBef>
              <a:spcAft>
                <a:spcPts val="2400"/>
              </a:spcAft>
            </a:pPr>
            <a:r>
              <a:rPr lang="fr-FR" sz="1100" b="1" dirty="0">
                <a:solidFill>
                  <a:srgbClr val="70AD47"/>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000" b="1" dirty="0">
                <a:solidFill>
                  <a:srgbClr val="70AD47"/>
                </a:solidFill>
                <a:effectLst/>
                <a:latin typeface="Arial" panose="020B0604020202020204" pitchFamily="34" charset="0"/>
                <a:ea typeface="Times New Roman" panose="02020603050405020304" pitchFamily="18" charset="0"/>
                <a:cs typeface="Times New Roman" panose="02020603050405020304" pitchFamily="18" charset="0"/>
              </a:rPr>
              <a:t>Aide les personnes handicapées à compenser le handicap dans l'emploi</a:t>
            </a:r>
            <a:br>
              <a:rPr lang="fr-FR" sz="1000" b="1" dirty="0">
                <a:solidFill>
                  <a:srgbClr val="70AD47"/>
                </a:solidFill>
                <a:effectLst/>
                <a:latin typeface="Arial" panose="020B0604020202020204" pitchFamily="34" charset="0"/>
                <a:ea typeface="Times New Roman" panose="02020603050405020304" pitchFamily="18" charset="0"/>
                <a:cs typeface="Times New Roman" panose="02020603050405020304" pitchFamily="18" charset="0"/>
              </a:rPr>
            </a:br>
            <a:r>
              <a:rPr lang="fr-FR" sz="1000" b="1" dirty="0">
                <a:solidFill>
                  <a:srgbClr val="70AD47"/>
                </a:solidFill>
                <a:effectLst/>
                <a:latin typeface="Arial" panose="020B0604020202020204" pitchFamily="34" charset="0"/>
                <a:ea typeface="Times New Roman" panose="02020603050405020304" pitchFamily="18" charset="0"/>
                <a:cs typeface="Times New Roman" panose="02020603050405020304" pitchFamily="18" charset="0"/>
              </a:rPr>
              <a:t>- Accompagne les personnes handicapées les plus en difficulté</a:t>
            </a:r>
            <a:r>
              <a:rPr lang="fr-FR" sz="1100" b="1" dirty="0">
                <a:solidFill>
                  <a:srgbClr val="70AD47"/>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fr-FR" sz="1100" dirty="0">
                <a:effectLst/>
                <a:ea typeface="Calibri" panose="020F0502020204030204" pitchFamily="34" charset="0"/>
                <a:cs typeface="Times New Roman" panose="02020603050405020304" pitchFamily="18" charset="0"/>
              </a:rPr>
              <a:t> </a:t>
            </a:r>
          </a:p>
        </p:txBody>
      </p:sp>
      <p:sp>
        <p:nvSpPr>
          <p:cNvPr id="10" name="Rectangle à coins arrondis 9"/>
          <p:cNvSpPr/>
          <p:nvPr/>
        </p:nvSpPr>
        <p:spPr>
          <a:xfrm>
            <a:off x="6112750" y="1207019"/>
            <a:ext cx="2899376" cy="2774288"/>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r>
              <a:rPr lang="fr-FR" sz="1200" b="1" dirty="0" smtClean="0">
                <a:solidFill>
                  <a:srgbClr val="ED7D31"/>
                </a:solidFill>
                <a:effectLst/>
                <a:latin typeface="Arial" panose="020B0604020202020204" pitchFamily="34" charset="0"/>
                <a:ea typeface="Times New Roman" panose="02020603050405020304" pitchFamily="18" charset="0"/>
              </a:rPr>
              <a:t>Au côté des </a:t>
            </a:r>
            <a:r>
              <a:rPr lang="fr-FR" sz="1200" b="1" dirty="0">
                <a:solidFill>
                  <a:srgbClr val="ED7D31"/>
                </a:solidFill>
                <a:effectLst/>
                <a:latin typeface="Arial" panose="020B0604020202020204" pitchFamily="34" charset="0"/>
                <a:ea typeface="Times New Roman" panose="02020603050405020304" pitchFamily="18" charset="0"/>
              </a:rPr>
              <a:t>professionnels du handicap, de l'emploi et de la </a:t>
            </a:r>
            <a:r>
              <a:rPr lang="fr-FR" sz="1200" b="1" dirty="0" smtClean="0">
                <a:solidFill>
                  <a:srgbClr val="ED7D31"/>
                </a:solidFill>
                <a:effectLst/>
                <a:latin typeface="Arial" panose="020B0604020202020204" pitchFamily="34" charset="0"/>
                <a:ea typeface="Times New Roman" panose="02020603050405020304" pitchFamily="18" charset="0"/>
              </a:rPr>
              <a:t>formation</a:t>
            </a:r>
            <a:br>
              <a:rPr lang="fr-FR" sz="1200" b="1" dirty="0" smtClean="0">
                <a:solidFill>
                  <a:srgbClr val="ED7D31"/>
                </a:solidFill>
                <a:effectLst/>
                <a:latin typeface="Arial" panose="020B0604020202020204" pitchFamily="34" charset="0"/>
                <a:ea typeface="Times New Roman" panose="02020603050405020304" pitchFamily="18" charset="0"/>
              </a:rPr>
            </a:br>
            <a:endParaRPr lang="fr-FR" sz="1200" dirty="0">
              <a:effectLst/>
              <a:latin typeface="Times New Roman" panose="02020603050405020304" pitchFamily="18" charset="0"/>
              <a:ea typeface="Times New Roman" panose="02020603050405020304" pitchFamily="18" charset="0"/>
            </a:endParaRPr>
          </a:p>
          <a:p>
            <a:pPr>
              <a:lnSpc>
                <a:spcPct val="107000"/>
              </a:lnSpc>
              <a:spcBef>
                <a:spcPts val="200"/>
              </a:spcBef>
              <a:spcAft>
                <a:spcPts val="2400"/>
              </a:spcAft>
            </a:pPr>
            <a:r>
              <a:rPr lang="fr-FR" sz="1000" b="1" dirty="0">
                <a:solidFill>
                  <a:srgbClr val="ED7D31"/>
                </a:solidFill>
                <a:effectLst/>
                <a:latin typeface="Arial" panose="020B0604020202020204" pitchFamily="34" charset="0"/>
                <a:ea typeface="Times New Roman" panose="02020603050405020304" pitchFamily="18" charset="0"/>
                <a:cs typeface="Times New Roman" panose="02020603050405020304" pitchFamily="18" charset="0"/>
              </a:rPr>
              <a:t>- Conseil et expertise handicap aux acteurs de la formation</a:t>
            </a:r>
            <a:br>
              <a:rPr lang="fr-FR" sz="1000" b="1" dirty="0">
                <a:solidFill>
                  <a:srgbClr val="ED7D31"/>
                </a:solidFill>
                <a:effectLst/>
                <a:latin typeface="Arial" panose="020B0604020202020204" pitchFamily="34" charset="0"/>
                <a:ea typeface="Times New Roman" panose="02020603050405020304" pitchFamily="18" charset="0"/>
                <a:cs typeface="Times New Roman" panose="02020603050405020304" pitchFamily="18" charset="0"/>
              </a:rPr>
            </a:br>
            <a:r>
              <a:rPr lang="fr-FR" sz="1000" b="1" dirty="0">
                <a:solidFill>
                  <a:srgbClr val="ED7D31"/>
                </a:solidFill>
                <a:effectLst/>
                <a:latin typeface="Arial" panose="020B0604020202020204" pitchFamily="34" charset="0"/>
                <a:ea typeface="Times New Roman" panose="02020603050405020304" pitchFamily="18" charset="0"/>
                <a:cs typeface="Times New Roman" panose="02020603050405020304" pitchFamily="18" charset="0"/>
              </a:rPr>
              <a:t>- Soutien aux conseillers emploi pour prendre en compte le handicap </a:t>
            </a:r>
            <a:r>
              <a:rPr lang="fr-FR" sz="1000" b="1" i="1" dirty="0">
                <a:solidFill>
                  <a:srgbClr val="ED7D31"/>
                </a:solidFill>
                <a:effectLst/>
                <a:latin typeface="Arial" panose="020B0604020202020204" pitchFamily="34" charset="0"/>
                <a:ea typeface="Times New Roman" panose="02020603050405020304" pitchFamily="18" charset="0"/>
                <a:cs typeface="Times New Roman" panose="02020603050405020304" pitchFamily="18" charset="0"/>
              </a:rPr>
              <a:t>(mise à disposition de nos prestations)</a:t>
            </a:r>
            <a:r>
              <a:rPr lang="fr-FR" sz="1000" b="1" dirty="0">
                <a:solidFill>
                  <a:srgbClr val="ED7D31"/>
                </a:solidFill>
                <a:effectLst/>
                <a:latin typeface="Arial" panose="020B0604020202020204" pitchFamily="34" charset="0"/>
                <a:ea typeface="Times New Roman" panose="02020603050405020304" pitchFamily="18" charset="0"/>
                <a:cs typeface="Times New Roman" panose="02020603050405020304" pitchFamily="18" charset="0"/>
              </a:rPr>
              <a:t>.</a:t>
            </a:r>
            <a:br>
              <a:rPr lang="fr-FR" sz="1000" b="1" dirty="0">
                <a:solidFill>
                  <a:srgbClr val="ED7D31"/>
                </a:solidFill>
                <a:effectLst/>
                <a:latin typeface="Arial" panose="020B0604020202020204" pitchFamily="34" charset="0"/>
                <a:ea typeface="Times New Roman" panose="02020603050405020304" pitchFamily="18" charset="0"/>
                <a:cs typeface="Times New Roman" panose="02020603050405020304" pitchFamily="18" charset="0"/>
              </a:rPr>
            </a:br>
            <a:r>
              <a:rPr lang="fr-FR" sz="1000" b="1" dirty="0">
                <a:solidFill>
                  <a:srgbClr val="ED7D31"/>
                </a:solidFill>
                <a:effectLst/>
                <a:latin typeface="Arial" panose="020B0604020202020204" pitchFamily="34" charset="0"/>
                <a:ea typeface="Times New Roman" panose="02020603050405020304" pitchFamily="18" charset="0"/>
                <a:cs typeface="Times New Roman" panose="02020603050405020304" pitchFamily="18" charset="0"/>
              </a:rPr>
              <a:t>- Sensibilisation et formation des conseillers emploi au handicap</a:t>
            </a:r>
            <a:br>
              <a:rPr lang="fr-FR" sz="1000" b="1" dirty="0">
                <a:solidFill>
                  <a:srgbClr val="ED7D31"/>
                </a:solidFill>
                <a:effectLst/>
                <a:latin typeface="Arial" panose="020B0604020202020204" pitchFamily="34" charset="0"/>
                <a:ea typeface="Times New Roman" panose="02020603050405020304" pitchFamily="18" charset="0"/>
                <a:cs typeface="Times New Roman" panose="02020603050405020304" pitchFamily="18" charset="0"/>
              </a:rPr>
            </a:br>
            <a:r>
              <a:rPr lang="fr-FR" sz="1000" b="1" dirty="0">
                <a:solidFill>
                  <a:srgbClr val="ED7D31"/>
                </a:solidFill>
                <a:effectLst/>
                <a:latin typeface="Arial" panose="020B0604020202020204" pitchFamily="34" charset="0"/>
                <a:ea typeface="Times New Roman" panose="02020603050405020304" pitchFamily="18" charset="0"/>
                <a:cs typeface="Times New Roman" panose="02020603050405020304" pitchFamily="18" charset="0"/>
              </a:rPr>
              <a:t>- Soutien à la réforme des entreprises adaptées </a:t>
            </a:r>
            <a:endParaRPr lang="fr-FR" sz="1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fr-FR" sz="1100" dirty="0">
                <a:effectLst/>
                <a:ea typeface="Calibri" panose="020F0502020204030204" pitchFamily="34" charset="0"/>
                <a:cs typeface="Times New Roman" panose="02020603050405020304" pitchFamily="18" charset="0"/>
              </a:rPr>
              <a:t> </a:t>
            </a:r>
          </a:p>
        </p:txBody>
      </p:sp>
      <p:sp>
        <p:nvSpPr>
          <p:cNvPr id="3" name="Rectangle 2"/>
          <p:cNvSpPr/>
          <p:nvPr/>
        </p:nvSpPr>
        <p:spPr>
          <a:xfrm>
            <a:off x="2765502" y="718613"/>
            <a:ext cx="3088888" cy="40261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ln w="0"/>
                <a:solidFill>
                  <a:schemeClr val="accent1"/>
                </a:solidFill>
                <a:effectLst>
                  <a:outerShdw blurRad="38100" dist="25400" dir="5400000" algn="ctr" rotWithShape="0">
                    <a:srgbClr val="6E747A">
                      <a:alpha val="43000"/>
                    </a:srgbClr>
                  </a:outerShdw>
                </a:effectLst>
              </a:rPr>
              <a:t>L’</a:t>
            </a:r>
            <a:r>
              <a:rPr lang="fr-FR" b="1" dirty="0" err="1" smtClean="0">
                <a:ln w="0"/>
                <a:solidFill>
                  <a:schemeClr val="accent1"/>
                </a:solidFill>
                <a:effectLst>
                  <a:outerShdw blurRad="38100" dist="25400" dir="5400000" algn="ctr" rotWithShape="0">
                    <a:srgbClr val="6E747A">
                      <a:alpha val="43000"/>
                    </a:srgbClr>
                  </a:outerShdw>
                </a:effectLst>
              </a:rPr>
              <a:t>Agefiph</a:t>
            </a:r>
            <a:r>
              <a:rPr lang="fr-FR" b="1" dirty="0" smtClean="0">
                <a:ln w="0"/>
                <a:solidFill>
                  <a:schemeClr val="accent1"/>
                </a:solidFill>
                <a:effectLst>
                  <a:outerShdw blurRad="38100" dist="25400" dir="5400000" algn="ctr" rotWithShape="0">
                    <a:srgbClr val="6E747A">
                      <a:alpha val="43000"/>
                    </a:srgbClr>
                  </a:outerShdw>
                </a:effectLst>
              </a:rPr>
              <a:t> </a:t>
            </a:r>
            <a:endParaRPr lang="fr-FR" b="1" dirty="0">
              <a:ln w="0"/>
              <a:solidFill>
                <a:schemeClr val="accent1"/>
              </a:solidFill>
              <a:effectLst>
                <a:outerShdw blurRad="38100" dist="25400" dir="5400000" algn="ctr" rotWithShape="0">
                  <a:srgbClr val="6E747A">
                    <a:alpha val="43000"/>
                  </a:srgbClr>
                </a:outerShdw>
              </a:effectLst>
            </a:endParaRPr>
          </a:p>
        </p:txBody>
      </p:sp>
      <p:sp>
        <p:nvSpPr>
          <p:cNvPr id="11" name="Ellipse 10"/>
          <p:cNvSpPr/>
          <p:nvPr/>
        </p:nvSpPr>
        <p:spPr>
          <a:xfrm>
            <a:off x="1184045" y="3842671"/>
            <a:ext cx="6251802" cy="1731876"/>
          </a:xfrm>
          <a:prstGeom prst="ellipse">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1200"/>
              </a:spcAft>
            </a:pPr>
            <a:r>
              <a:rPr lang="fr-FR" sz="1200" b="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En partenariat avec les acteurs </a:t>
            </a:r>
            <a:r>
              <a:rPr lang="fr-FR" sz="1200" b="1" dirty="0" smtClea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publics</a:t>
            </a:r>
          </a:p>
          <a:p>
            <a:pPr>
              <a:lnSpc>
                <a:spcPct val="107000"/>
              </a:lnSpc>
              <a:spcBef>
                <a:spcPts val="200"/>
              </a:spcBef>
              <a:spcAft>
                <a:spcPts val="2160"/>
              </a:spcAft>
            </a:pPr>
            <a:r>
              <a:rPr lang="fr-FR" sz="1100" b="1" dirty="0" smtClea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000" b="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Accompagnement de la réforme de l'obligation d'emploi des travailleurs handicapés</a:t>
            </a:r>
            <a:br>
              <a:rPr lang="fr-FR" sz="1000" b="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br>
            <a:r>
              <a:rPr lang="fr-FR" sz="1000" b="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Participation à la concertation initiée par le gouvernement</a:t>
            </a:r>
            <a:br>
              <a:rPr lang="fr-FR" sz="1000" b="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br>
            <a:r>
              <a:rPr lang="fr-FR" sz="1000" b="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Participation à l'animation de politiques emploi handicap nationale et </a:t>
            </a:r>
            <a:r>
              <a:rPr lang="fr-FR" sz="1000" b="1" dirty="0" smtClea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régionales</a:t>
            </a:r>
            <a:endParaRPr lang="fr-FR" sz="1100" dirty="0">
              <a:effectLst/>
              <a:ea typeface="Calibri" panose="020F0502020204030204" pitchFamily="34" charset="0"/>
              <a:cs typeface="Times New Roman" panose="02020603050405020304" pitchFamily="18" charset="0"/>
            </a:endParaRPr>
          </a:p>
        </p:txBody>
      </p:sp>
      <p:sp>
        <p:nvSpPr>
          <p:cNvPr id="12" name="Rectangle 11"/>
          <p:cNvSpPr/>
          <p:nvPr/>
        </p:nvSpPr>
        <p:spPr>
          <a:xfrm>
            <a:off x="1893460" y="5717281"/>
            <a:ext cx="5042598" cy="402611"/>
          </a:xfrm>
          <a:prstGeom prst="rect">
            <a:avLst/>
          </a:prstGeom>
          <a:solidFill>
            <a:schemeClr val="accent1">
              <a:lumMod val="20000"/>
              <a:lumOff val="8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ln w="0">
                  <a:solidFill>
                    <a:schemeClr val="tx2">
                      <a:lumMod val="40000"/>
                      <a:lumOff val="60000"/>
                    </a:schemeClr>
                  </a:solidFill>
                </a:ln>
                <a:solidFill>
                  <a:schemeClr val="accent1"/>
                </a:solidFill>
                <a:effectLst>
                  <a:outerShdw blurRad="38100" dist="25400" dir="5400000" algn="ctr" rotWithShape="0">
                    <a:srgbClr val="6E747A">
                      <a:alpha val="43000"/>
                    </a:srgbClr>
                  </a:outerShdw>
                </a:effectLst>
              </a:rPr>
              <a:t>AU SERVICE DE LA TRANSITION INCLUSIVE</a:t>
            </a:r>
            <a:endParaRPr lang="fr-FR" b="1" dirty="0">
              <a:ln w="0">
                <a:solidFill>
                  <a:schemeClr val="tx2">
                    <a:lumMod val="40000"/>
                    <a:lumOff val="60000"/>
                  </a:schemeClr>
                </a:solidFill>
              </a:ln>
              <a:solidFill>
                <a:schemeClr val="accent1"/>
              </a:solidFill>
              <a:effectLst>
                <a:outerShdw blurRad="38100" dist="25400" dir="5400000" algn="ctr" rotWithShape="0">
                  <a:srgbClr val="6E747A">
                    <a:alpha val="43000"/>
                  </a:srgbClr>
                </a:outerShdw>
              </a:effectLst>
            </a:endParaRPr>
          </a:p>
        </p:txBody>
      </p:sp>
      <p:sp>
        <p:nvSpPr>
          <p:cNvPr id="13" name="Rectangle 12"/>
          <p:cNvSpPr/>
          <p:nvPr/>
        </p:nvSpPr>
        <p:spPr>
          <a:xfrm>
            <a:off x="58994" y="227508"/>
            <a:ext cx="843656" cy="1015663"/>
          </a:xfrm>
          <a:prstGeom prst="rect">
            <a:avLst/>
          </a:prstGeom>
        </p:spPr>
        <p:txBody>
          <a:bodyPr wrap="square">
            <a:spAutoFit/>
          </a:bodyPr>
          <a:lstStyle/>
          <a:p>
            <a:pPr lvl="0"/>
            <a:r>
              <a:rPr lang="fr-FR" sz="6000" b="1" dirty="0" smtClean="0">
                <a:solidFill>
                  <a:srgbClr val="F27435"/>
                </a:solidFill>
              </a:rPr>
              <a:t>1</a:t>
            </a:r>
            <a:endParaRPr lang="fr-FR" sz="6000" dirty="0">
              <a:solidFill>
                <a:prstClr val="black"/>
              </a:solidFill>
            </a:endParaRPr>
          </a:p>
        </p:txBody>
      </p:sp>
    </p:spTree>
    <p:extLst>
      <p:ext uri="{BB962C8B-B14F-4D97-AF65-F5344CB8AC3E}">
        <p14:creationId xmlns:p14="http://schemas.microsoft.com/office/powerpoint/2010/main" val="843161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1914" y="217580"/>
            <a:ext cx="6984000" cy="585470"/>
          </a:xfrm>
        </p:spPr>
        <p:txBody>
          <a:bodyPr/>
          <a:lstStyle/>
          <a:p>
            <a:r>
              <a:rPr lang="fr-FR" sz="3200" dirty="0" smtClean="0"/>
              <a:t>Sommaire</a:t>
            </a:r>
            <a:endParaRPr lang="fr-FR" sz="3200" dirty="0"/>
          </a:p>
        </p:txBody>
      </p:sp>
      <p:sp>
        <p:nvSpPr>
          <p:cNvPr id="8" name="Rectangle 7"/>
          <p:cNvSpPr/>
          <p:nvPr/>
        </p:nvSpPr>
        <p:spPr>
          <a:xfrm>
            <a:off x="921914" y="2046271"/>
            <a:ext cx="7632848" cy="1960367"/>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9" name="Espace réservé du contenu 10"/>
          <p:cNvSpPr txBox="1">
            <a:spLocks/>
          </p:cNvSpPr>
          <p:nvPr/>
        </p:nvSpPr>
        <p:spPr>
          <a:xfrm>
            <a:off x="1996276" y="1110565"/>
            <a:ext cx="7024744" cy="4192627"/>
          </a:xfrm>
          <a:prstGeom prst="rect">
            <a:avLst/>
          </a:prstGeom>
        </p:spPr>
        <p:txBody>
          <a:bodyPr tIns="36000" bIns="36000">
            <a:noAutofit/>
          </a:bodyPr>
          <a:lstStyle>
            <a:lvl1pPr marL="342900" indent="-342900" algn="l" rtl="0" fontAlgn="base">
              <a:spcBef>
                <a:spcPct val="20000"/>
              </a:spcBef>
              <a:spcAft>
                <a:spcPct val="0"/>
              </a:spcAft>
              <a:buClr>
                <a:srgbClr val="8A1467"/>
              </a:buClr>
              <a:buFont typeface="Arial" charset="0"/>
              <a:buChar char="•"/>
              <a:defRPr sz="2400" kern="1200">
                <a:solidFill>
                  <a:srgbClr val="8A1467"/>
                </a:solidFill>
                <a:latin typeface="Century Gothic" panose="020B0502020202020204" pitchFamily="34" charset="0"/>
                <a:ea typeface="+mn-ea"/>
                <a:cs typeface="Arial" panose="020B0604020202020204" pitchFamily="34" charset="0"/>
              </a:defRPr>
            </a:lvl1pPr>
            <a:lvl2pPr marL="742950" indent="-285750" algn="l" rtl="0" fontAlgn="base">
              <a:spcBef>
                <a:spcPct val="20000"/>
              </a:spcBef>
              <a:spcAft>
                <a:spcPct val="0"/>
              </a:spcAft>
              <a:buClr>
                <a:srgbClr val="1D4896"/>
              </a:buClr>
              <a:buFont typeface="Arial" charset="0"/>
              <a:buChar char="–"/>
              <a:defRPr sz="2000" kern="1200">
                <a:solidFill>
                  <a:srgbClr val="1D4896"/>
                </a:solidFill>
                <a:latin typeface="Century Gothic" panose="020B0502020202020204" pitchFamily="34" charset="0"/>
                <a:ea typeface="+mn-ea"/>
                <a:cs typeface="Arial" panose="020B0604020202020204" pitchFamily="34" charset="0"/>
              </a:defRPr>
            </a:lvl2pPr>
            <a:lvl3pPr marL="1143000" indent="-228600" algn="l" rtl="0" fontAlgn="base">
              <a:spcBef>
                <a:spcPct val="20000"/>
              </a:spcBef>
              <a:spcAft>
                <a:spcPct val="0"/>
              </a:spcAft>
              <a:buClr>
                <a:srgbClr val="DE362D"/>
              </a:buClr>
              <a:buFont typeface="Courier New" panose="02070309020205020404" pitchFamily="49" charset="0"/>
              <a:buChar char="o"/>
              <a:defRPr sz="1800" kern="1200">
                <a:solidFill>
                  <a:schemeClr val="tx1"/>
                </a:solidFill>
                <a:latin typeface="Century Gothic" panose="020B0502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sz="1600" kern="1200">
                <a:solidFill>
                  <a:schemeClr val="tx1"/>
                </a:solidFill>
                <a:latin typeface="Century Gothic" panose="020B0502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sz="1600" kern="1200">
                <a:solidFill>
                  <a:schemeClr val="tx1"/>
                </a:solidFill>
                <a:latin typeface="Century Gothic" panose="020B0502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DE362D"/>
              </a:buClr>
              <a:buNone/>
              <a:defRPr/>
            </a:pPr>
            <a:endParaRPr lang="fr-FR" sz="1800" dirty="0" smtClean="0"/>
          </a:p>
          <a:p>
            <a:pPr marL="0" indent="0">
              <a:buClr>
                <a:srgbClr val="DE362D"/>
              </a:buClr>
              <a:buNone/>
              <a:defRPr/>
            </a:pPr>
            <a:r>
              <a:rPr lang="fr-FR" sz="1800" dirty="0" smtClean="0">
                <a:solidFill>
                  <a:schemeClr val="tx2"/>
                </a:solidFill>
                <a:latin typeface="+mn-lt"/>
              </a:rPr>
              <a:t>Présentation de l’</a:t>
            </a:r>
            <a:r>
              <a:rPr lang="fr-FR" sz="1800" dirty="0" err="1" smtClean="0">
                <a:solidFill>
                  <a:schemeClr val="tx2"/>
                </a:solidFill>
                <a:latin typeface="+mn-lt"/>
              </a:rPr>
              <a:t>Agefiph</a:t>
            </a:r>
            <a:endParaRPr lang="fr-FR" sz="1800" dirty="0" smtClean="0">
              <a:solidFill>
                <a:schemeClr val="tx2"/>
              </a:solidFill>
              <a:latin typeface="+mn-lt"/>
            </a:endParaRPr>
          </a:p>
          <a:p>
            <a:pPr marL="0" indent="0">
              <a:buClr>
                <a:srgbClr val="DE362D"/>
              </a:buClr>
              <a:buNone/>
              <a:defRPr/>
            </a:pPr>
            <a:r>
              <a:rPr lang="fr-FR" sz="1100" i="1" dirty="0">
                <a:solidFill>
                  <a:schemeClr val="tx2"/>
                </a:solidFill>
              </a:rPr>
              <a:t>Quelques dates, missions et organisations et plan </a:t>
            </a:r>
            <a:r>
              <a:rPr lang="fr-FR" sz="1100" i="1" dirty="0" smtClean="0">
                <a:solidFill>
                  <a:schemeClr val="tx2"/>
                </a:solidFill>
              </a:rPr>
              <a:t>stratégiques</a:t>
            </a:r>
            <a:endParaRPr lang="fr-FR" sz="1800" dirty="0" smtClean="0">
              <a:solidFill>
                <a:schemeClr val="tx2"/>
              </a:solidFill>
              <a:latin typeface="+mn-lt"/>
            </a:endParaRPr>
          </a:p>
          <a:p>
            <a:pPr marL="0" indent="0">
              <a:spcBef>
                <a:spcPts val="600"/>
              </a:spcBef>
              <a:spcAft>
                <a:spcPts val="0"/>
              </a:spcAft>
              <a:buClr>
                <a:srgbClr val="DE362D"/>
              </a:buClr>
              <a:buNone/>
              <a:defRPr/>
            </a:pPr>
            <a:r>
              <a:rPr lang="fr-FR" sz="1800" dirty="0" smtClean="0">
                <a:solidFill>
                  <a:schemeClr val="tx2"/>
                </a:solidFill>
                <a:latin typeface="+mn-lt"/>
              </a:rPr>
              <a:t>Présentation de l’offre de services et d’aides financières de l’</a:t>
            </a:r>
            <a:r>
              <a:rPr lang="fr-FR" sz="1800" dirty="0" err="1" smtClean="0">
                <a:solidFill>
                  <a:schemeClr val="tx2"/>
                </a:solidFill>
                <a:latin typeface="+mn-lt"/>
              </a:rPr>
              <a:t>Agefiph</a:t>
            </a:r>
            <a:r>
              <a:rPr lang="fr-FR" sz="1800" dirty="0" smtClean="0">
                <a:solidFill>
                  <a:schemeClr val="tx2"/>
                </a:solidFill>
                <a:latin typeface="+mn-lt"/>
              </a:rPr>
              <a:t/>
            </a:r>
            <a:br>
              <a:rPr lang="fr-FR" sz="1800" dirty="0" smtClean="0">
                <a:solidFill>
                  <a:schemeClr val="tx2"/>
                </a:solidFill>
                <a:latin typeface="+mn-lt"/>
              </a:rPr>
            </a:br>
            <a:r>
              <a:rPr lang="fr-FR" sz="1800" dirty="0" smtClean="0">
                <a:solidFill>
                  <a:schemeClr val="tx2"/>
                </a:solidFill>
                <a:latin typeface="+mn-lt"/>
              </a:rPr>
              <a:t>Focus sur le maintien </a:t>
            </a:r>
            <a:endParaRPr lang="fr-FR" sz="1600" i="1" dirty="0" smtClean="0">
              <a:solidFill>
                <a:schemeClr val="tx2"/>
              </a:solidFill>
              <a:latin typeface="+mn-lt"/>
            </a:endParaRPr>
          </a:p>
          <a:p>
            <a:pPr marL="0" indent="0">
              <a:spcBef>
                <a:spcPts val="600"/>
              </a:spcBef>
              <a:spcAft>
                <a:spcPts val="0"/>
              </a:spcAft>
              <a:buClr>
                <a:srgbClr val="DE362D"/>
              </a:buClr>
              <a:buNone/>
              <a:defRPr/>
            </a:pPr>
            <a:r>
              <a:rPr lang="fr-FR" sz="1600" i="1" dirty="0" smtClean="0">
                <a:solidFill>
                  <a:schemeClr val="tx2"/>
                </a:solidFill>
                <a:latin typeface="+mn-lt"/>
              </a:rPr>
              <a:t>   - Qui peut bénéficier de l’offre de services et d’aides financières de l’</a:t>
            </a:r>
            <a:r>
              <a:rPr lang="fr-FR" sz="1600" i="1" dirty="0" err="1" smtClean="0">
                <a:solidFill>
                  <a:schemeClr val="tx2"/>
                </a:solidFill>
                <a:latin typeface="+mn-lt"/>
              </a:rPr>
              <a:t>Agefiph</a:t>
            </a:r>
            <a:r>
              <a:rPr lang="fr-FR" sz="1600" i="1" dirty="0" smtClean="0">
                <a:solidFill>
                  <a:schemeClr val="tx2"/>
                </a:solidFill>
                <a:latin typeface="+mn-lt"/>
              </a:rPr>
              <a:t> ?</a:t>
            </a:r>
          </a:p>
          <a:p>
            <a:pPr marL="0" indent="0">
              <a:spcBef>
                <a:spcPts val="600"/>
              </a:spcBef>
              <a:spcAft>
                <a:spcPts val="0"/>
              </a:spcAft>
              <a:buClr>
                <a:srgbClr val="DE362D"/>
              </a:buClr>
              <a:buNone/>
              <a:defRPr/>
            </a:pPr>
            <a:r>
              <a:rPr lang="fr-FR" sz="1600" i="1" dirty="0" smtClean="0">
                <a:solidFill>
                  <a:schemeClr val="tx2"/>
                </a:solidFill>
                <a:latin typeface="+mn-lt"/>
              </a:rPr>
              <a:t>   - Les accompagnements</a:t>
            </a:r>
          </a:p>
          <a:p>
            <a:pPr marL="0" indent="0">
              <a:spcBef>
                <a:spcPts val="600"/>
              </a:spcBef>
              <a:spcAft>
                <a:spcPts val="0"/>
              </a:spcAft>
              <a:buClr>
                <a:srgbClr val="DE362D"/>
              </a:buClr>
              <a:buNone/>
              <a:defRPr/>
            </a:pPr>
            <a:r>
              <a:rPr lang="fr-FR" sz="1600" i="1" dirty="0" smtClean="0">
                <a:solidFill>
                  <a:schemeClr val="tx2"/>
                </a:solidFill>
                <a:latin typeface="+mn-lt"/>
              </a:rPr>
              <a:t>   - Les aides</a:t>
            </a:r>
            <a:endParaRPr lang="fr-FR" sz="1600" i="1" dirty="0">
              <a:solidFill>
                <a:schemeClr val="tx2"/>
              </a:solidFill>
              <a:latin typeface="+mn-lt"/>
            </a:endParaRPr>
          </a:p>
          <a:p>
            <a:pPr marL="0" lvl="0" indent="0">
              <a:buClr>
                <a:srgbClr val="DE362D"/>
              </a:buClr>
              <a:buNone/>
              <a:defRPr/>
            </a:pPr>
            <a:endParaRPr lang="fr-FR" sz="1800" dirty="0" smtClean="0">
              <a:solidFill>
                <a:schemeClr val="tx2"/>
              </a:solidFill>
              <a:latin typeface="+mn-lt"/>
            </a:endParaRPr>
          </a:p>
          <a:p>
            <a:pPr marL="0" indent="0">
              <a:buClr>
                <a:srgbClr val="DE362D"/>
              </a:buClr>
              <a:buNone/>
              <a:defRPr/>
            </a:pPr>
            <a:endParaRPr lang="fr-FR" sz="1800" dirty="0" smtClean="0">
              <a:solidFill>
                <a:schemeClr val="tx2"/>
              </a:solidFill>
              <a:latin typeface="+mn-lt"/>
            </a:endParaRPr>
          </a:p>
          <a:p>
            <a:pPr marL="0" indent="0">
              <a:buClr>
                <a:srgbClr val="DE362D"/>
              </a:buClr>
              <a:buNone/>
              <a:defRPr/>
            </a:pPr>
            <a:r>
              <a:rPr lang="fr-FR" sz="1800" dirty="0" smtClean="0">
                <a:solidFill>
                  <a:schemeClr val="tx2"/>
                </a:solidFill>
                <a:latin typeface="+mn-lt"/>
              </a:rPr>
              <a:t>Liens utiles</a:t>
            </a:r>
            <a:r>
              <a:rPr lang="fr-FR" sz="1800" dirty="0">
                <a:solidFill>
                  <a:schemeClr val="tx2"/>
                </a:solidFill>
                <a:latin typeface="+mn-lt"/>
              </a:rPr>
              <a:t>, les outils, les </a:t>
            </a:r>
            <a:r>
              <a:rPr lang="fr-FR" sz="1800" dirty="0" smtClean="0">
                <a:solidFill>
                  <a:schemeClr val="tx2"/>
                </a:solidFill>
                <a:latin typeface="+mn-lt"/>
              </a:rPr>
              <a:t>coordonnées (en annexes)</a:t>
            </a:r>
            <a:endParaRPr lang="fr-FR" sz="1800" dirty="0">
              <a:solidFill>
                <a:schemeClr val="tx2"/>
              </a:solidFill>
              <a:latin typeface="+mn-lt"/>
            </a:endParaRPr>
          </a:p>
          <a:p>
            <a:pPr marL="0" indent="0">
              <a:buClr>
                <a:srgbClr val="DE362D"/>
              </a:buClr>
              <a:buNone/>
              <a:defRPr/>
            </a:pPr>
            <a:endParaRPr lang="fr-FR" sz="1400" dirty="0">
              <a:solidFill>
                <a:srgbClr val="144391"/>
              </a:solidFill>
            </a:endParaRPr>
          </a:p>
          <a:p>
            <a:pPr marL="0" lvl="0" indent="0">
              <a:buClr>
                <a:srgbClr val="DE362D"/>
              </a:buClr>
              <a:buNone/>
              <a:defRPr/>
            </a:pPr>
            <a:endParaRPr lang="fr-FR" sz="1400" dirty="0">
              <a:solidFill>
                <a:srgbClr val="144391"/>
              </a:solidFill>
            </a:endParaRPr>
          </a:p>
        </p:txBody>
      </p:sp>
      <p:sp>
        <p:nvSpPr>
          <p:cNvPr id="10" name="Rectangle 9"/>
          <p:cNvSpPr>
            <a:spLocks/>
          </p:cNvSpPr>
          <p:nvPr/>
        </p:nvSpPr>
        <p:spPr>
          <a:xfrm>
            <a:off x="1208584" y="1566404"/>
            <a:ext cx="612000" cy="216000"/>
          </a:xfrm>
          <a:prstGeom prst="rect">
            <a:avLst/>
          </a:prstGeom>
          <a:solidFill>
            <a:schemeClr val="tx2">
              <a:lumMod val="60000"/>
              <a:lumOff val="40000"/>
            </a:schemeClr>
          </a:solidFill>
          <a:ln w="25400" cap="flat" cmpd="sng" algn="ctr">
            <a:noFill/>
            <a:prstDash val="solid"/>
          </a:ln>
          <a:effectLst/>
        </p:spPr>
        <p:txBody>
          <a:bodyPr rIns="108000" rtlCol="0" anchor="ct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1.</a:t>
            </a:r>
          </a:p>
        </p:txBody>
      </p:sp>
      <p:sp>
        <p:nvSpPr>
          <p:cNvPr id="11" name="Rectangle 10"/>
          <p:cNvSpPr>
            <a:spLocks/>
          </p:cNvSpPr>
          <p:nvPr/>
        </p:nvSpPr>
        <p:spPr>
          <a:xfrm>
            <a:off x="1208584" y="2242580"/>
            <a:ext cx="612000" cy="216000"/>
          </a:xfrm>
          <a:prstGeom prst="rect">
            <a:avLst/>
          </a:prstGeom>
          <a:solidFill>
            <a:schemeClr val="tx2">
              <a:lumMod val="60000"/>
              <a:lumOff val="40000"/>
            </a:schemeClr>
          </a:solidFill>
          <a:ln w="25400" cap="flat" cmpd="sng" algn="ctr">
            <a:noFill/>
            <a:prstDash val="solid"/>
          </a:ln>
          <a:effectLst/>
        </p:spPr>
        <p:txBody>
          <a:bodyPr rIns="108000" rtlCol="0" anchor="ct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2.</a:t>
            </a:r>
          </a:p>
        </p:txBody>
      </p:sp>
      <p:sp>
        <p:nvSpPr>
          <p:cNvPr id="12" name="Rectangle 11"/>
          <p:cNvSpPr>
            <a:spLocks/>
          </p:cNvSpPr>
          <p:nvPr/>
        </p:nvSpPr>
        <p:spPr>
          <a:xfrm>
            <a:off x="1208584" y="4330915"/>
            <a:ext cx="612000" cy="216000"/>
          </a:xfrm>
          <a:prstGeom prst="rect">
            <a:avLst/>
          </a:prstGeom>
          <a:solidFill>
            <a:schemeClr val="tx2">
              <a:lumMod val="60000"/>
              <a:lumOff val="40000"/>
            </a:schemeClr>
          </a:solidFill>
          <a:ln w="25400" cap="flat" cmpd="sng" algn="ctr">
            <a:noFill/>
            <a:prstDash val="solid"/>
          </a:ln>
          <a:effectLst/>
        </p:spPr>
        <p:txBody>
          <a:bodyPr rIns="108000" rtlCol="0" anchor="ct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3.</a:t>
            </a:r>
          </a:p>
        </p:txBody>
      </p:sp>
      <p:sp>
        <p:nvSpPr>
          <p:cNvPr id="3" name="Espace réservé du numéro de diapositive 2"/>
          <p:cNvSpPr>
            <a:spLocks noGrp="1"/>
          </p:cNvSpPr>
          <p:nvPr>
            <p:ph type="sldNum" sz="quarter" idx="4294967295"/>
          </p:nvPr>
        </p:nvSpPr>
        <p:spPr>
          <a:xfrm>
            <a:off x="6808824" y="6406992"/>
            <a:ext cx="2057400" cy="360000"/>
          </a:xfrm>
        </p:spPr>
        <p:txBody>
          <a:bodyPr/>
          <a:lstStyle/>
          <a:p>
            <a:fld id="{CAD88D1B-CF5F-403D-AB18-4344A17FAE8C}" type="slidenum">
              <a:rPr lang="fr-FR" smtClean="0"/>
              <a:t>6</a:t>
            </a:fld>
            <a:endParaRPr lang="fr-FR" dirty="0"/>
          </a:p>
        </p:txBody>
      </p:sp>
    </p:spTree>
    <p:extLst>
      <p:ext uri="{BB962C8B-B14F-4D97-AF65-F5344CB8AC3E}">
        <p14:creationId xmlns:p14="http://schemas.microsoft.com/office/powerpoint/2010/main" val="2814832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30000"/>
              </a:spcBef>
              <a:spcAft>
                <a:spcPct val="30000"/>
              </a:spcAft>
              <a:buClr>
                <a:srgbClr val="FF0000"/>
              </a:buClr>
              <a:buSzPct val="120000"/>
              <a:buFont typeface="Arial" panose="020B0604020202020204" pitchFamily="34" charset="0"/>
              <a:buChar char="•"/>
              <a:defRPr sz="2400">
                <a:solidFill>
                  <a:srgbClr val="800080"/>
                </a:solidFill>
                <a:latin typeface="Arial" panose="020B0604020202020204" pitchFamily="34" charset="0"/>
                <a:cs typeface="ヒラギノ角ゴ Pro W3" charset="0"/>
              </a:defRPr>
            </a:lvl1pPr>
            <a:lvl2pPr marL="742950" indent="-285750" algn="just">
              <a:spcBef>
                <a:spcPct val="20000"/>
              </a:spcBef>
              <a:buClr>
                <a:srgbClr val="FF0000"/>
              </a:buClr>
              <a:buSzPct val="70000"/>
              <a:buFont typeface="Wingdings" panose="05000000000000000000" pitchFamily="2" charset="2"/>
              <a:buChar char="v"/>
              <a:defRPr sz="2200">
                <a:solidFill>
                  <a:srgbClr val="DF2448"/>
                </a:solidFill>
                <a:latin typeface="Arial" panose="020B0604020202020204" pitchFamily="34" charset="0"/>
                <a:cs typeface="ヒラギノ角ゴ Pro W3" charset="0"/>
              </a:defRPr>
            </a:lvl2pPr>
            <a:lvl3pPr marL="1143000" indent="-228600" algn="just">
              <a:spcBef>
                <a:spcPct val="20000"/>
              </a:spcBef>
              <a:buFont typeface="Arial" panose="020B0604020202020204" pitchFamily="34" charset="0"/>
              <a:buChar char="•"/>
              <a:defRPr sz="2200">
                <a:solidFill>
                  <a:schemeClr val="tx1"/>
                </a:solidFill>
                <a:latin typeface="Arial" panose="020B0604020202020204" pitchFamily="34" charset="0"/>
                <a:cs typeface="ヒラギノ角ゴ Pro W3" charset="0"/>
              </a:defRPr>
            </a:lvl3pPr>
            <a:lvl4pPr marL="1600200" indent="-228600" algn="just">
              <a:spcBef>
                <a:spcPct val="20000"/>
              </a:spcBef>
              <a:buFont typeface="Arial" panose="020B0604020202020204" pitchFamily="34" charset="0"/>
              <a:buChar char="–"/>
              <a:defRPr sz="2200">
                <a:solidFill>
                  <a:schemeClr val="tx1"/>
                </a:solidFill>
                <a:latin typeface="Arial" panose="020B0604020202020204" pitchFamily="34" charset="0"/>
                <a:cs typeface="ヒラギノ角ゴ Pro W3" charset="0"/>
              </a:defRPr>
            </a:lvl4pPr>
            <a:lvl5pPr marL="2057400" indent="-228600" algn="just">
              <a:spcBef>
                <a:spcPct val="20000"/>
              </a:spcBef>
              <a:buFont typeface="Arial" panose="020B0604020202020204" pitchFamily="34" charset="0"/>
              <a:buChar char="»"/>
              <a:defRPr sz="2200">
                <a:solidFill>
                  <a:schemeClr val="tx1"/>
                </a:solidFill>
                <a:latin typeface="Arial" panose="020B0604020202020204" pitchFamily="34" charset="0"/>
                <a:cs typeface="ヒラギノ角ゴ Pro W3" charset="0"/>
              </a:defRPr>
            </a:lvl5pPr>
            <a:lvl6pPr marL="2514600" indent="-228600" algn="just" defTabSz="457200" eaLnBrk="0" fontAlgn="base" hangingPunct="0">
              <a:spcBef>
                <a:spcPct val="20000"/>
              </a:spcBef>
              <a:spcAft>
                <a:spcPct val="0"/>
              </a:spcAft>
              <a:buFont typeface="Arial" panose="020B0604020202020204" pitchFamily="34" charset="0"/>
              <a:buChar char="»"/>
              <a:defRPr sz="2200">
                <a:solidFill>
                  <a:schemeClr val="tx1"/>
                </a:solidFill>
                <a:latin typeface="Arial" panose="020B0604020202020204" pitchFamily="34" charset="0"/>
                <a:cs typeface="ヒラギノ角ゴ Pro W3" charset="0"/>
              </a:defRPr>
            </a:lvl6pPr>
            <a:lvl7pPr marL="2971800" indent="-228600" algn="just" defTabSz="457200" eaLnBrk="0" fontAlgn="base" hangingPunct="0">
              <a:spcBef>
                <a:spcPct val="20000"/>
              </a:spcBef>
              <a:spcAft>
                <a:spcPct val="0"/>
              </a:spcAft>
              <a:buFont typeface="Arial" panose="020B0604020202020204" pitchFamily="34" charset="0"/>
              <a:buChar char="»"/>
              <a:defRPr sz="2200">
                <a:solidFill>
                  <a:schemeClr val="tx1"/>
                </a:solidFill>
                <a:latin typeface="Arial" panose="020B0604020202020204" pitchFamily="34" charset="0"/>
                <a:cs typeface="ヒラギノ角ゴ Pro W3" charset="0"/>
              </a:defRPr>
            </a:lvl7pPr>
            <a:lvl8pPr marL="3429000" indent="-228600" algn="just" defTabSz="457200" eaLnBrk="0" fontAlgn="base" hangingPunct="0">
              <a:spcBef>
                <a:spcPct val="20000"/>
              </a:spcBef>
              <a:spcAft>
                <a:spcPct val="0"/>
              </a:spcAft>
              <a:buFont typeface="Arial" panose="020B0604020202020204" pitchFamily="34" charset="0"/>
              <a:buChar char="»"/>
              <a:defRPr sz="2200">
                <a:solidFill>
                  <a:schemeClr val="tx1"/>
                </a:solidFill>
                <a:latin typeface="Arial" panose="020B0604020202020204" pitchFamily="34" charset="0"/>
                <a:cs typeface="ヒラギノ角ゴ Pro W3" charset="0"/>
              </a:defRPr>
            </a:lvl8pPr>
            <a:lvl9pPr marL="3886200" indent="-228600" algn="just" defTabSz="457200" eaLnBrk="0" fontAlgn="base" hangingPunct="0">
              <a:spcBef>
                <a:spcPct val="20000"/>
              </a:spcBef>
              <a:spcAft>
                <a:spcPct val="0"/>
              </a:spcAft>
              <a:buFont typeface="Arial" panose="020B0604020202020204" pitchFamily="34" charset="0"/>
              <a:buChar char="»"/>
              <a:defRPr sz="2200">
                <a:solidFill>
                  <a:schemeClr val="tx1"/>
                </a:solidFill>
                <a:latin typeface="Arial" panose="020B0604020202020204" pitchFamily="34" charset="0"/>
                <a:cs typeface="ヒラギノ角ゴ Pro W3" charset="0"/>
              </a:defRPr>
            </a:lvl9pPr>
          </a:lstStyle>
          <a:p>
            <a:pPr algn="l">
              <a:spcBef>
                <a:spcPct val="0"/>
              </a:spcBef>
              <a:spcAft>
                <a:spcPct val="0"/>
              </a:spcAft>
              <a:buClrTx/>
              <a:buSzTx/>
              <a:buFontTx/>
              <a:buNone/>
            </a:pPr>
            <a:fld id="{A91E5D2B-E405-47F4-88DA-183AA197C8CE}" type="slidenum">
              <a:rPr lang="en-US" altLang="fr-FR" sz="900" smtClean="0">
                <a:solidFill>
                  <a:srgbClr val="898989"/>
                </a:solidFill>
              </a:rPr>
              <a:pPr algn="l">
                <a:spcBef>
                  <a:spcPct val="0"/>
                </a:spcBef>
                <a:spcAft>
                  <a:spcPct val="0"/>
                </a:spcAft>
                <a:buClrTx/>
                <a:buSzTx/>
                <a:buFontTx/>
                <a:buNone/>
              </a:pPr>
              <a:t>7</a:t>
            </a:fld>
            <a:endParaRPr lang="en-US" altLang="fr-FR" sz="900" smtClean="0">
              <a:solidFill>
                <a:srgbClr val="898989"/>
              </a:solidFill>
            </a:endParaRPr>
          </a:p>
        </p:txBody>
      </p:sp>
      <p:sp>
        <p:nvSpPr>
          <p:cNvPr id="50179" name="Rectangle 1026"/>
          <p:cNvSpPr>
            <a:spLocks noGrp="1"/>
          </p:cNvSpPr>
          <p:nvPr>
            <p:ph type="title"/>
          </p:nvPr>
        </p:nvSpPr>
        <p:spPr>
          <a:xfrm>
            <a:off x="902650" y="371308"/>
            <a:ext cx="8650324" cy="579438"/>
          </a:xfrm>
        </p:spPr>
        <p:txBody>
          <a:bodyPr/>
          <a:lstStyle/>
          <a:p>
            <a:pPr eaLnBrk="1" hangingPunct="1"/>
            <a:r>
              <a:rPr lang="fr-FR" altLang="fr-FR" dirty="0" smtClean="0"/>
              <a:t>L’offre de services</a:t>
            </a:r>
          </a:p>
        </p:txBody>
      </p:sp>
      <p:sp>
        <p:nvSpPr>
          <p:cNvPr id="117763" name="Rectangle 1027"/>
          <p:cNvSpPr>
            <a:spLocks noGrp="1"/>
          </p:cNvSpPr>
          <p:nvPr>
            <p:ph type="body" idx="1"/>
          </p:nvPr>
        </p:nvSpPr>
        <p:spPr>
          <a:xfrm>
            <a:off x="385762" y="1435100"/>
            <a:ext cx="8301038" cy="4779963"/>
          </a:xfrm>
        </p:spPr>
        <p:txBody>
          <a:bodyPr/>
          <a:lstStyle/>
          <a:p>
            <a:pPr marL="0" lvl="1" indent="0" algn="ctr">
              <a:spcBef>
                <a:spcPct val="30000"/>
              </a:spcBef>
              <a:spcAft>
                <a:spcPct val="30000"/>
              </a:spcAft>
              <a:buSzPct val="120000"/>
              <a:buNone/>
              <a:defRPr/>
            </a:pPr>
            <a:r>
              <a:rPr lang="fr-FR" sz="2400" dirty="0">
                <a:solidFill>
                  <a:schemeClr val="tx1"/>
                </a:solidFill>
              </a:rPr>
              <a:t>Complémentaire aux politiques et dispositifs de droit commun, l</a:t>
            </a:r>
            <a:r>
              <a:rPr lang="fr-FR" sz="2400" b="0" dirty="0">
                <a:solidFill>
                  <a:schemeClr val="tx1"/>
                </a:solidFill>
              </a:rPr>
              <a:t>’offre de services et d’aides financières de l’</a:t>
            </a:r>
            <a:r>
              <a:rPr lang="fr-FR" sz="2400" b="0" dirty="0" err="1">
                <a:solidFill>
                  <a:schemeClr val="tx1"/>
                </a:solidFill>
              </a:rPr>
              <a:t>Agefiph</a:t>
            </a:r>
            <a:r>
              <a:rPr lang="fr-FR" sz="2400" b="0" dirty="0">
                <a:solidFill>
                  <a:schemeClr val="tx1"/>
                </a:solidFill>
              </a:rPr>
              <a:t> a pour objectif global </a:t>
            </a:r>
            <a:endParaRPr lang="fr-FR" sz="2400" b="0" dirty="0" smtClean="0">
              <a:solidFill>
                <a:schemeClr val="tx1"/>
              </a:solidFill>
            </a:endParaRPr>
          </a:p>
          <a:p>
            <a:pPr lvl="1">
              <a:spcBef>
                <a:spcPct val="30000"/>
              </a:spcBef>
              <a:spcAft>
                <a:spcPct val="30000"/>
              </a:spcAft>
              <a:buSzPct val="120000"/>
              <a:buFont typeface="Wingdings" panose="05000000000000000000" pitchFamily="2" charset="2"/>
              <a:buChar char="ü"/>
              <a:defRPr/>
            </a:pPr>
            <a:r>
              <a:rPr lang="fr-FR" sz="2400" dirty="0" smtClean="0"/>
              <a:t>de </a:t>
            </a:r>
            <a:r>
              <a:rPr lang="fr-FR" sz="2400" dirty="0"/>
              <a:t>sécuriser les parcours professionnels des personnes handicapées </a:t>
            </a:r>
            <a:endParaRPr lang="fr-FR" sz="2400" dirty="0" smtClean="0"/>
          </a:p>
          <a:p>
            <a:pPr lvl="1">
              <a:spcBef>
                <a:spcPct val="30000"/>
              </a:spcBef>
              <a:spcAft>
                <a:spcPct val="30000"/>
              </a:spcAft>
              <a:buSzPct val="120000"/>
              <a:buFont typeface="Wingdings" panose="05000000000000000000" pitchFamily="2" charset="2"/>
              <a:buChar char="ü"/>
              <a:defRPr/>
            </a:pPr>
            <a:r>
              <a:rPr lang="fr-FR" sz="2400" b="0" dirty="0" smtClean="0">
                <a:solidFill>
                  <a:schemeClr val="tx1"/>
                </a:solidFill>
              </a:rPr>
              <a:t>et </a:t>
            </a:r>
            <a:r>
              <a:rPr lang="fr-FR" sz="2400" b="0" dirty="0">
                <a:solidFill>
                  <a:schemeClr val="tx1"/>
                </a:solidFill>
              </a:rPr>
              <a:t>vise prioritairement à </a:t>
            </a:r>
            <a:r>
              <a:rPr lang="fr-FR" sz="2400" dirty="0"/>
              <a:t>compenser le handicap dans l’emploi. </a:t>
            </a:r>
          </a:p>
          <a:p>
            <a:pPr marL="0" lvl="1" indent="0" algn="ctr" eaLnBrk="1" hangingPunct="1">
              <a:spcBef>
                <a:spcPct val="30000"/>
              </a:spcBef>
              <a:spcAft>
                <a:spcPct val="30000"/>
              </a:spcAft>
              <a:buSzPct val="120000"/>
              <a:buFont typeface="Wingdings" panose="05000000000000000000" pitchFamily="2" charset="2"/>
              <a:buNone/>
              <a:defRPr/>
            </a:pPr>
            <a:endParaRPr lang="fr-FR" altLang="ja-JP" sz="2400" dirty="0">
              <a:solidFill>
                <a:schemeClr val="tx1"/>
              </a:solidFill>
              <a:ea typeface="ヒラギノ角ゴ Pro W3" charset="-128"/>
              <a:cs typeface="Arial"/>
            </a:endParaRPr>
          </a:p>
        </p:txBody>
      </p:sp>
      <p:sp>
        <p:nvSpPr>
          <p:cNvPr id="5" name="Rectangle 4"/>
          <p:cNvSpPr/>
          <p:nvPr/>
        </p:nvSpPr>
        <p:spPr>
          <a:xfrm>
            <a:off x="58994" y="227508"/>
            <a:ext cx="843656" cy="1015663"/>
          </a:xfrm>
          <a:prstGeom prst="rect">
            <a:avLst/>
          </a:prstGeom>
        </p:spPr>
        <p:txBody>
          <a:bodyPr wrap="square">
            <a:spAutoFit/>
          </a:bodyPr>
          <a:lstStyle/>
          <a:p>
            <a:pPr lvl="0"/>
            <a:r>
              <a:rPr lang="fr-FR" sz="6000" b="1" dirty="0">
                <a:solidFill>
                  <a:srgbClr val="F27435"/>
                </a:solidFill>
              </a:rPr>
              <a:t>2</a:t>
            </a:r>
            <a:endParaRPr lang="fr-FR" sz="6000" dirty="0">
              <a:solidFill>
                <a:prstClr val="black"/>
              </a:solidFill>
            </a:endParaRPr>
          </a:p>
        </p:txBody>
      </p:sp>
    </p:spTree>
    <p:extLst>
      <p:ext uri="{BB962C8B-B14F-4D97-AF65-F5344CB8AC3E}">
        <p14:creationId xmlns:p14="http://schemas.microsoft.com/office/powerpoint/2010/main" val="124322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7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ChangeAspect="1"/>
          </p:cNvPicPr>
          <p:nvPr/>
        </p:nvPicPr>
        <p:blipFill>
          <a:blip r:embed="rId3"/>
          <a:stretch>
            <a:fillRect/>
          </a:stretch>
        </p:blipFill>
        <p:spPr>
          <a:xfrm>
            <a:off x="1124074" y="1575162"/>
            <a:ext cx="2922587" cy="2286039"/>
          </a:xfrm>
          <a:prstGeom prst="rect">
            <a:avLst/>
          </a:prstGeom>
        </p:spPr>
      </p:pic>
      <p:pic>
        <p:nvPicPr>
          <p:cNvPr id="5" name="Image 4"/>
          <p:cNvPicPr>
            <a:picLocks noChangeAspect="1"/>
          </p:cNvPicPr>
          <p:nvPr/>
        </p:nvPicPr>
        <p:blipFill>
          <a:blip r:embed="rId4"/>
          <a:stretch>
            <a:fillRect/>
          </a:stretch>
        </p:blipFill>
        <p:spPr>
          <a:xfrm>
            <a:off x="5104795" y="1575162"/>
            <a:ext cx="3219113" cy="2390341"/>
          </a:xfrm>
          <a:prstGeom prst="rect">
            <a:avLst/>
          </a:prstGeom>
        </p:spPr>
      </p:pic>
      <p:sp>
        <p:nvSpPr>
          <p:cNvPr id="7" name="Rectangle 2"/>
          <p:cNvSpPr>
            <a:spLocks noGrp="1"/>
          </p:cNvSpPr>
          <p:nvPr>
            <p:ph type="title"/>
          </p:nvPr>
        </p:nvSpPr>
        <p:spPr>
          <a:xfrm>
            <a:off x="1046711" y="556557"/>
            <a:ext cx="7034882" cy="416463"/>
          </a:xfrm>
        </p:spPr>
        <p:txBody>
          <a:bodyPr vert="horz" lIns="51435" tIns="20250" rIns="51435" bIns="20250" rtlCol="0" anchor="ctr">
            <a:noAutofit/>
          </a:bodyPr>
          <a:lstStyle/>
          <a:p>
            <a:pPr algn="ctr"/>
            <a:r>
              <a:rPr lang="fr-FR" altLang="fr-FR" sz="2025" dirty="0"/>
              <a:t>Le périmètre de l’offre : Qui sont les bénéficiaires ?</a:t>
            </a:r>
            <a:endParaRPr lang="fr-FR" sz="2025" dirty="0"/>
          </a:p>
        </p:txBody>
      </p:sp>
      <p:sp>
        <p:nvSpPr>
          <p:cNvPr id="9" name="Espace réservé du numéro de diapositive 8"/>
          <p:cNvSpPr>
            <a:spLocks noGrp="1"/>
          </p:cNvSpPr>
          <p:nvPr>
            <p:ph type="sldNum" sz="quarter" idx="4294967295"/>
          </p:nvPr>
        </p:nvSpPr>
        <p:spPr>
          <a:xfrm>
            <a:off x="6859624" y="6406992"/>
            <a:ext cx="2057400" cy="360000"/>
          </a:xfrm>
        </p:spPr>
        <p:txBody>
          <a:bodyPr/>
          <a:lstStyle/>
          <a:p>
            <a:r>
              <a:rPr lang="fr-FR" dirty="0" smtClean="0"/>
              <a:t>11</a:t>
            </a:r>
            <a:endParaRPr lang="fr-FR" dirty="0"/>
          </a:p>
        </p:txBody>
      </p:sp>
      <p:sp>
        <p:nvSpPr>
          <p:cNvPr id="8" name="Espace réservé du contenu 6"/>
          <p:cNvSpPr>
            <a:spLocks noGrp="1"/>
          </p:cNvSpPr>
          <p:nvPr>
            <p:ph idx="4294967295"/>
          </p:nvPr>
        </p:nvSpPr>
        <p:spPr>
          <a:xfrm>
            <a:off x="902649" y="3965503"/>
            <a:ext cx="3365438" cy="2216222"/>
          </a:xfrm>
          <a:prstGeom prst="rect">
            <a:avLst/>
          </a:prstGeom>
          <a:ln w="19050">
            <a:solidFill>
              <a:schemeClr val="tx2"/>
            </a:solidFill>
          </a:ln>
        </p:spPr>
        <p:txBody>
          <a:bodyPr vert="horz" lIns="68580" tIns="34290" rIns="68580" bIns="34290" numCol="1" spcCol="180000" rtlCol="0">
            <a:noAutofit/>
          </a:bodyPr>
          <a:lstStyle/>
          <a:p>
            <a:pPr marL="0" indent="0">
              <a:buNone/>
            </a:pPr>
            <a:r>
              <a:rPr lang="fr-FR" sz="1200" dirty="0">
                <a:solidFill>
                  <a:schemeClr val="tx2"/>
                </a:solidFill>
                <a:latin typeface="Arial" panose="020B0604020202020204" pitchFamily="34" charset="0"/>
                <a:cs typeface="Arial" panose="020B0604020202020204" pitchFamily="34" charset="0"/>
              </a:rPr>
              <a:t>Notre offre n’est pas ouverte aux :</a:t>
            </a:r>
          </a:p>
          <a:p>
            <a:pPr marL="0" indent="0">
              <a:buNone/>
            </a:pPr>
            <a:r>
              <a:rPr lang="fr-FR" sz="1200" dirty="0" smtClean="0">
                <a:solidFill>
                  <a:schemeClr val="tx2"/>
                </a:solidFill>
                <a:latin typeface="Arial" panose="020B0604020202020204" pitchFamily="34" charset="0"/>
                <a:cs typeface="Arial" panose="020B0604020202020204" pitchFamily="34" charset="0"/>
              </a:rPr>
              <a:t>- stagiaires </a:t>
            </a:r>
            <a:r>
              <a:rPr lang="fr-FR" sz="1200" dirty="0">
                <a:solidFill>
                  <a:schemeClr val="tx2"/>
                </a:solidFill>
                <a:latin typeface="Arial" panose="020B0604020202020204" pitchFamily="34" charset="0"/>
                <a:cs typeface="Arial" panose="020B0604020202020204" pitchFamily="34" charset="0"/>
              </a:rPr>
              <a:t>de Centre de rééducation professionnelle (CRP) (possible 9 mois avant la fin de la formation pour anticiper la préparation à la sortie de CRP </a:t>
            </a:r>
            <a:r>
              <a:rPr lang="fr-FR" sz="1200" dirty="0" smtClean="0">
                <a:solidFill>
                  <a:schemeClr val="tx2"/>
                </a:solidFill>
                <a:latin typeface="Arial" panose="020B0604020202020204" pitchFamily="34" charset="0"/>
                <a:cs typeface="Arial" panose="020B0604020202020204" pitchFamily="34" charset="0"/>
              </a:rPr>
              <a:t>)</a:t>
            </a:r>
          </a:p>
          <a:p>
            <a:pPr marL="0" indent="0">
              <a:buNone/>
            </a:pPr>
            <a:r>
              <a:rPr lang="fr-FR" sz="1200" dirty="0" smtClean="0">
                <a:solidFill>
                  <a:schemeClr val="tx2"/>
                </a:solidFill>
                <a:latin typeface="Arial" panose="020B0604020202020204" pitchFamily="34" charset="0"/>
                <a:cs typeface="Arial" panose="020B0604020202020204" pitchFamily="34" charset="0"/>
              </a:rPr>
              <a:t>- les personnes résidant en France et travaillant hors du territoire français</a:t>
            </a:r>
            <a:endParaRPr lang="fr-FR" sz="1200" dirty="0">
              <a:solidFill>
                <a:schemeClr val="tx2"/>
              </a:solidFill>
              <a:latin typeface="Arial" panose="020B0604020202020204" pitchFamily="34" charset="0"/>
              <a:cs typeface="Arial" panose="020B0604020202020204" pitchFamily="34" charset="0"/>
            </a:endParaRPr>
          </a:p>
          <a:p>
            <a:pPr marL="0" indent="0">
              <a:buNone/>
            </a:pPr>
            <a:r>
              <a:rPr lang="fr-FR" sz="1200" dirty="0">
                <a:solidFill>
                  <a:schemeClr val="tx2"/>
                </a:solidFill>
                <a:latin typeface="Arial" panose="020B0604020202020204" pitchFamily="34" charset="0"/>
                <a:cs typeface="Arial" panose="020B0604020202020204" pitchFamily="34" charset="0"/>
              </a:rPr>
              <a:t>- usagers ESAT de l’effectif de production</a:t>
            </a:r>
          </a:p>
          <a:p>
            <a:pPr marL="0" indent="0" algn="just" fontAlgn="base">
              <a:lnSpc>
                <a:spcPct val="100000"/>
              </a:lnSpc>
              <a:spcAft>
                <a:spcPts val="0"/>
              </a:spcAft>
              <a:buClr>
                <a:srgbClr val="EC7703"/>
              </a:buClr>
              <a:buNone/>
            </a:pPr>
            <a:endParaRPr lang="fr-FR" sz="1200" dirty="0">
              <a:solidFill>
                <a:srgbClr val="000000"/>
              </a:solidFill>
              <a:latin typeface="Arial" panose="020B0604020202020204" pitchFamily="34" charset="0"/>
              <a:cs typeface="Times New Roman" panose="02020603050405020304" pitchFamily="18" charset="0"/>
            </a:endParaRPr>
          </a:p>
        </p:txBody>
      </p:sp>
      <p:pic>
        <p:nvPicPr>
          <p:cNvPr id="2" name="Image 1"/>
          <p:cNvPicPr>
            <a:picLocks noChangeAspect="1"/>
          </p:cNvPicPr>
          <p:nvPr/>
        </p:nvPicPr>
        <p:blipFill>
          <a:blip r:embed="rId5"/>
          <a:stretch>
            <a:fillRect/>
          </a:stretch>
        </p:blipFill>
        <p:spPr>
          <a:xfrm>
            <a:off x="113736" y="4317334"/>
            <a:ext cx="508898" cy="508898"/>
          </a:xfrm>
          <a:prstGeom prst="rect">
            <a:avLst/>
          </a:prstGeom>
        </p:spPr>
      </p:pic>
      <p:sp>
        <p:nvSpPr>
          <p:cNvPr id="10" name="Espace réservé du contenu 6"/>
          <p:cNvSpPr>
            <a:spLocks noGrp="1"/>
          </p:cNvSpPr>
          <p:nvPr>
            <p:ph idx="4294967295"/>
          </p:nvPr>
        </p:nvSpPr>
        <p:spPr>
          <a:xfrm>
            <a:off x="5104795" y="4349958"/>
            <a:ext cx="3365438" cy="768911"/>
          </a:xfrm>
          <a:prstGeom prst="rect">
            <a:avLst/>
          </a:prstGeom>
          <a:ln w="19050">
            <a:solidFill>
              <a:schemeClr val="tx2"/>
            </a:solidFill>
          </a:ln>
        </p:spPr>
        <p:txBody>
          <a:bodyPr vert="horz" lIns="68580" tIns="34290" rIns="68580" bIns="34290" numCol="1" spcCol="180000" rtlCol="0">
            <a:noAutofit/>
          </a:bodyPr>
          <a:lstStyle/>
          <a:p>
            <a:pPr marL="0" indent="0">
              <a:buNone/>
            </a:pPr>
            <a:r>
              <a:rPr lang="fr-FR" sz="1350" i="1" dirty="0">
                <a:solidFill>
                  <a:schemeClr val="tx2"/>
                </a:solidFill>
                <a:cs typeface="Times New Roman" panose="02020603050405020304" pitchFamily="18" charset="0"/>
              </a:rPr>
              <a:t>Bon à savoir </a:t>
            </a:r>
            <a:r>
              <a:rPr lang="fr-FR" sz="1350" dirty="0">
                <a:solidFill>
                  <a:schemeClr val="tx2"/>
                </a:solidFill>
                <a:cs typeface="Times New Roman" panose="02020603050405020304" pitchFamily="18" charset="0"/>
              </a:rPr>
              <a:t>: offre ouverte aux </a:t>
            </a:r>
            <a:r>
              <a:rPr lang="fr-FR" sz="1350" dirty="0">
                <a:solidFill>
                  <a:schemeClr val="tx2"/>
                </a:solidFill>
              </a:rPr>
              <a:t>Travailleurs indépendants</a:t>
            </a:r>
          </a:p>
          <a:p>
            <a:pPr marL="0" indent="0" algn="just" fontAlgn="base">
              <a:lnSpc>
                <a:spcPct val="100000"/>
              </a:lnSpc>
              <a:spcAft>
                <a:spcPts val="0"/>
              </a:spcAft>
              <a:buClr>
                <a:srgbClr val="EC7703"/>
              </a:buClr>
              <a:buNone/>
            </a:pPr>
            <a:endParaRPr lang="fr-FR" sz="1200" dirty="0">
              <a:solidFill>
                <a:srgbClr val="000000"/>
              </a:solidFill>
              <a:latin typeface="Arial" panose="020B0604020202020204" pitchFamily="34" charset="0"/>
              <a:cs typeface="Times New Roman" panose="02020603050405020304" pitchFamily="18" charset="0"/>
            </a:endParaRPr>
          </a:p>
        </p:txBody>
      </p:sp>
      <p:sp>
        <p:nvSpPr>
          <p:cNvPr id="3" name="Rectangle 2"/>
          <p:cNvSpPr/>
          <p:nvPr/>
        </p:nvSpPr>
        <p:spPr>
          <a:xfrm>
            <a:off x="58994" y="857251"/>
            <a:ext cx="843656" cy="1015663"/>
          </a:xfrm>
          <a:prstGeom prst="rect">
            <a:avLst/>
          </a:prstGeom>
        </p:spPr>
        <p:txBody>
          <a:bodyPr wrap="square">
            <a:spAutoFit/>
          </a:bodyPr>
          <a:lstStyle/>
          <a:p>
            <a:pPr lvl="0"/>
            <a:r>
              <a:rPr lang="fr-FR" sz="6000" b="1" dirty="0">
                <a:solidFill>
                  <a:srgbClr val="F27435"/>
                </a:solidFill>
              </a:rPr>
              <a:t>2</a:t>
            </a:r>
            <a:endParaRPr lang="fr-FR" sz="6000" dirty="0">
              <a:solidFill>
                <a:prstClr val="black"/>
              </a:solidFill>
            </a:endParaRPr>
          </a:p>
        </p:txBody>
      </p:sp>
    </p:spTree>
    <p:extLst>
      <p:ext uri="{BB962C8B-B14F-4D97-AF65-F5344CB8AC3E}">
        <p14:creationId xmlns:p14="http://schemas.microsoft.com/office/powerpoint/2010/main" val="2082906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8789" y="758360"/>
            <a:ext cx="8127426" cy="585470"/>
          </a:xfrm>
        </p:spPr>
        <p:txBody>
          <a:bodyPr/>
          <a:lstStyle/>
          <a:p>
            <a:r>
              <a:rPr lang="fr-FR" sz="3200" dirty="0" smtClean="0"/>
              <a:t>Architecture de l’offre de services de l’</a:t>
            </a:r>
            <a:r>
              <a:rPr lang="fr-FR" sz="3200" dirty="0" err="1" smtClean="0"/>
              <a:t>Agefiph</a:t>
            </a:r>
            <a:endParaRPr lang="fr-FR" sz="3200" dirty="0"/>
          </a:p>
        </p:txBody>
      </p:sp>
      <p:sp>
        <p:nvSpPr>
          <p:cNvPr id="3" name="Espace réservé du contenu 2"/>
          <p:cNvSpPr>
            <a:spLocks noGrp="1"/>
          </p:cNvSpPr>
          <p:nvPr>
            <p:ph idx="1"/>
          </p:nvPr>
        </p:nvSpPr>
        <p:spPr>
          <a:xfrm>
            <a:off x="604088" y="1343830"/>
            <a:ext cx="7767033" cy="4193370"/>
          </a:xfrm>
        </p:spPr>
        <p:txBody>
          <a:bodyPr/>
          <a:lstStyle/>
          <a:p>
            <a:pPr marL="0" indent="0">
              <a:buClr>
                <a:schemeClr val="tx2">
                  <a:lumMod val="75000"/>
                </a:schemeClr>
              </a:buClr>
              <a:buNone/>
            </a:pPr>
            <a:endParaRPr lang="fr-FR" sz="2000" dirty="0" smtClean="0">
              <a:solidFill>
                <a:schemeClr val="tx2"/>
              </a:solidFill>
            </a:endParaRPr>
          </a:p>
          <a:p>
            <a:pPr marL="0" indent="0">
              <a:buClr>
                <a:schemeClr val="tx2">
                  <a:lumMod val="75000"/>
                </a:schemeClr>
              </a:buClr>
              <a:buNone/>
            </a:pPr>
            <a:r>
              <a:rPr lang="fr-FR" sz="2000" dirty="0" smtClean="0">
                <a:solidFill>
                  <a:schemeClr val="tx2"/>
                </a:solidFill>
              </a:rPr>
              <a:t>L’offre </a:t>
            </a:r>
            <a:r>
              <a:rPr lang="fr-FR" sz="2000" dirty="0">
                <a:solidFill>
                  <a:schemeClr val="tx2"/>
                </a:solidFill>
              </a:rPr>
              <a:t>de </a:t>
            </a:r>
            <a:r>
              <a:rPr lang="fr-FR" sz="2000" dirty="0" smtClean="0">
                <a:solidFill>
                  <a:schemeClr val="tx2"/>
                </a:solidFill>
              </a:rPr>
              <a:t>services de l’</a:t>
            </a:r>
            <a:r>
              <a:rPr lang="fr-FR" sz="2000" dirty="0" err="1" smtClean="0">
                <a:solidFill>
                  <a:schemeClr val="tx2"/>
                </a:solidFill>
              </a:rPr>
              <a:t>Agefiph</a:t>
            </a:r>
            <a:r>
              <a:rPr lang="fr-FR" sz="2000" dirty="0" smtClean="0">
                <a:solidFill>
                  <a:schemeClr val="tx2"/>
                </a:solidFill>
              </a:rPr>
              <a:t> est composée   :  </a:t>
            </a:r>
            <a:br>
              <a:rPr lang="fr-FR" sz="2000" dirty="0" smtClean="0">
                <a:solidFill>
                  <a:schemeClr val="tx2"/>
                </a:solidFill>
              </a:rPr>
            </a:br>
            <a:endParaRPr lang="fr-FR" sz="2000" dirty="0">
              <a:solidFill>
                <a:schemeClr val="tx2"/>
              </a:solidFill>
            </a:endParaRPr>
          </a:p>
          <a:p>
            <a:pPr marL="0" indent="0">
              <a:buNone/>
            </a:pPr>
            <a:r>
              <a:rPr lang="fr-FR" sz="2000" dirty="0">
                <a:solidFill>
                  <a:schemeClr val="accent1">
                    <a:lumMod val="75000"/>
                  </a:schemeClr>
                </a:solidFill>
              </a:rPr>
              <a:t>→ d’accompagnements </a:t>
            </a:r>
            <a:r>
              <a:rPr lang="fr-FR" sz="2000" dirty="0">
                <a:solidFill>
                  <a:schemeClr val="accent1"/>
                </a:solidFill>
              </a:rPr>
              <a:t>(12) </a:t>
            </a:r>
            <a:r>
              <a:rPr lang="fr-FR" sz="2000" b="0" dirty="0" smtClean="0"/>
              <a:t>apportés </a:t>
            </a:r>
            <a:r>
              <a:rPr lang="fr-FR" sz="2000" b="0" dirty="0"/>
              <a:t>aux personnes et aux entreprises, réalisés, en fonction des publics et de leurs besoins, par l’</a:t>
            </a:r>
            <a:r>
              <a:rPr lang="fr-FR" sz="2000" b="0" dirty="0" err="1"/>
              <a:t>Agefiph</a:t>
            </a:r>
            <a:r>
              <a:rPr lang="fr-FR" sz="2000" b="0" dirty="0"/>
              <a:t> ou par des partenaires et prestataires </a:t>
            </a:r>
            <a:r>
              <a:rPr lang="fr-FR" sz="2000" b="0" dirty="0" smtClean="0"/>
              <a:t>spécialistes</a:t>
            </a:r>
            <a:br>
              <a:rPr lang="fr-FR" sz="2000" b="0" dirty="0" smtClean="0"/>
            </a:br>
            <a:endParaRPr lang="fr-FR" sz="2000" b="0" dirty="0"/>
          </a:p>
          <a:p>
            <a:pPr marL="0" indent="0">
              <a:buNone/>
            </a:pPr>
            <a:r>
              <a:rPr lang="fr-FR" sz="2000" dirty="0" smtClean="0">
                <a:solidFill>
                  <a:schemeClr val="accent1">
                    <a:lumMod val="75000"/>
                  </a:schemeClr>
                </a:solidFill>
              </a:rPr>
              <a:t>→</a:t>
            </a:r>
            <a:r>
              <a:rPr lang="fr-FR" sz="2000" dirty="0" smtClean="0"/>
              <a:t> </a:t>
            </a:r>
            <a:r>
              <a:rPr lang="fr-FR" sz="2000" dirty="0" smtClean="0">
                <a:solidFill>
                  <a:schemeClr val="accent1">
                    <a:lumMod val="75000"/>
                  </a:schemeClr>
                </a:solidFill>
              </a:rPr>
              <a:t>d’aides financières (18) </a:t>
            </a:r>
            <a:r>
              <a:rPr lang="fr-FR" sz="2000" b="0" dirty="0" smtClean="0"/>
              <a:t>qui viennent </a:t>
            </a:r>
            <a:r>
              <a:rPr lang="fr-FR" sz="2000" b="0" dirty="0"/>
              <a:t>en complément des aides de droit commun. Elles ont pour objet principal le financement des surcoûts liés à la compensation du </a:t>
            </a:r>
            <a:r>
              <a:rPr lang="fr-FR" sz="2000" b="0" dirty="0" smtClean="0"/>
              <a:t>handicap dans </a:t>
            </a:r>
            <a:r>
              <a:rPr lang="fr-FR" sz="2000" b="0" dirty="0"/>
              <a:t>les démarches de préparation, d’accès, de maintien et d’évolution dans l’emploi</a:t>
            </a:r>
            <a:r>
              <a:rPr lang="fr-FR" sz="2000" dirty="0" smtClean="0"/>
              <a:t>.</a:t>
            </a:r>
            <a:r>
              <a:rPr lang="fr-FR" sz="2000" dirty="0"/>
              <a:t> </a:t>
            </a:r>
            <a:r>
              <a:rPr lang="fr-FR" sz="2000" dirty="0" smtClean="0"/>
              <a:t/>
            </a:r>
            <a:br>
              <a:rPr lang="fr-FR" sz="2000" dirty="0" smtClean="0"/>
            </a:br>
            <a:endParaRPr lang="fr-FR" sz="2000" dirty="0"/>
          </a:p>
          <a:p>
            <a:pPr>
              <a:buClr>
                <a:schemeClr val="tx2">
                  <a:lumMod val="75000"/>
                </a:schemeClr>
              </a:buClr>
              <a:buFont typeface="Wingdings" panose="05000000000000000000" pitchFamily="2" charset="2"/>
              <a:buChar char="§"/>
            </a:pPr>
            <a:endParaRPr lang="fr-FR" sz="2000" dirty="0" smtClean="0"/>
          </a:p>
        </p:txBody>
      </p:sp>
      <p:sp>
        <p:nvSpPr>
          <p:cNvPr id="4" name="Espace réservé du numéro de diapositive 3"/>
          <p:cNvSpPr>
            <a:spLocks noGrp="1"/>
          </p:cNvSpPr>
          <p:nvPr>
            <p:ph type="sldNum" sz="quarter" idx="4294967295"/>
          </p:nvPr>
        </p:nvSpPr>
        <p:spPr>
          <a:xfrm>
            <a:off x="6808824" y="6406992"/>
            <a:ext cx="2057400" cy="360000"/>
          </a:xfrm>
        </p:spPr>
        <p:txBody>
          <a:bodyPr/>
          <a:lstStyle/>
          <a:p>
            <a:fld id="{CAD88D1B-CF5F-403D-AB18-4344A17FAE8C}" type="slidenum">
              <a:rPr lang="fr-FR" smtClean="0"/>
              <a:t>9</a:t>
            </a:fld>
            <a:endParaRPr lang="fr-FR"/>
          </a:p>
        </p:txBody>
      </p:sp>
      <p:sp>
        <p:nvSpPr>
          <p:cNvPr id="7" name="Rectangle 6"/>
          <p:cNvSpPr/>
          <p:nvPr/>
        </p:nvSpPr>
        <p:spPr>
          <a:xfrm>
            <a:off x="46394" y="543263"/>
            <a:ext cx="843656" cy="1015663"/>
          </a:xfrm>
          <a:prstGeom prst="rect">
            <a:avLst/>
          </a:prstGeom>
        </p:spPr>
        <p:txBody>
          <a:bodyPr wrap="square">
            <a:spAutoFit/>
          </a:bodyPr>
          <a:lstStyle/>
          <a:p>
            <a:pPr lvl="0"/>
            <a:r>
              <a:rPr lang="fr-FR" sz="6000" b="1" dirty="0">
                <a:solidFill>
                  <a:srgbClr val="F27435"/>
                </a:solidFill>
              </a:rPr>
              <a:t>2</a:t>
            </a:r>
            <a:endParaRPr lang="fr-FR" sz="6000" dirty="0">
              <a:solidFill>
                <a:prstClr val="black"/>
              </a:solidFill>
            </a:endParaRPr>
          </a:p>
        </p:txBody>
      </p:sp>
    </p:spTree>
    <p:extLst>
      <p:ext uri="{BB962C8B-B14F-4D97-AF65-F5344CB8AC3E}">
        <p14:creationId xmlns:p14="http://schemas.microsoft.com/office/powerpoint/2010/main" val="3718679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FIFPL">
      <a:dk1>
        <a:sysClr val="windowText" lastClr="000000"/>
      </a:dk1>
      <a:lt1>
        <a:sysClr val="window" lastClr="FFFFFF"/>
      </a:lt1>
      <a:dk2>
        <a:srgbClr val="622F72"/>
      </a:dk2>
      <a:lt2>
        <a:srgbClr val="E7E6E6"/>
      </a:lt2>
      <a:accent1>
        <a:srgbClr val="F27435"/>
      </a:accent1>
      <a:accent2>
        <a:srgbClr val="3D5463"/>
      </a:accent2>
      <a:accent3>
        <a:srgbClr val="193446"/>
      </a:accent3>
      <a:accent4>
        <a:srgbClr val="14503C"/>
      </a:accent4>
      <a:accent5>
        <a:srgbClr val="00652C"/>
      </a:accent5>
      <a:accent6>
        <a:srgbClr val="86BC25"/>
      </a:accent6>
      <a:hlink>
        <a:srgbClr val="0563C1"/>
      </a:hlink>
      <a:folHlink>
        <a:srgbClr val="954F72"/>
      </a:folHlink>
    </a:clrScheme>
    <a:fontScheme name="CapEmplo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gefiph">
  <a:themeElements>
    <a:clrScheme name="Agefiph 1">
      <a:dk1>
        <a:srgbClr val="595959"/>
      </a:dk1>
      <a:lt1>
        <a:srgbClr val="FFFFFF"/>
      </a:lt1>
      <a:dk2>
        <a:srgbClr val="00A3A6"/>
      </a:dk2>
      <a:lt2>
        <a:srgbClr val="BCC600"/>
      </a:lt2>
      <a:accent1>
        <a:srgbClr val="76C4C2"/>
      </a:accent1>
      <a:accent2>
        <a:srgbClr val="EC7703"/>
      </a:accent2>
      <a:accent3>
        <a:srgbClr val="FFFFFF"/>
      </a:accent3>
      <a:accent4>
        <a:srgbClr val="4B4B4B"/>
      </a:accent4>
      <a:accent5>
        <a:srgbClr val="BDDEDD"/>
      </a:accent5>
      <a:accent6>
        <a:srgbClr val="D66B02"/>
      </a:accent6>
      <a:hlink>
        <a:srgbClr val="E20043"/>
      </a:hlink>
      <a:folHlink>
        <a:srgbClr val="9F2281"/>
      </a:folHlink>
    </a:clrScheme>
    <a:fontScheme name="Agefip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gefiph 1">
        <a:dk1>
          <a:srgbClr val="595959"/>
        </a:dk1>
        <a:lt1>
          <a:srgbClr val="FFFFFF"/>
        </a:lt1>
        <a:dk2>
          <a:srgbClr val="00A3A6"/>
        </a:dk2>
        <a:lt2>
          <a:srgbClr val="BCC600"/>
        </a:lt2>
        <a:accent1>
          <a:srgbClr val="76C4C2"/>
        </a:accent1>
        <a:accent2>
          <a:srgbClr val="EC7703"/>
        </a:accent2>
        <a:accent3>
          <a:srgbClr val="FFFFFF"/>
        </a:accent3>
        <a:accent4>
          <a:srgbClr val="4B4B4B"/>
        </a:accent4>
        <a:accent5>
          <a:srgbClr val="BDDEDD"/>
        </a:accent5>
        <a:accent6>
          <a:srgbClr val="D66B02"/>
        </a:accent6>
        <a:hlink>
          <a:srgbClr val="E20043"/>
        </a:hlink>
        <a:folHlink>
          <a:srgbClr val="9F228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6D0481D650474DA51E60823A23AC6E" ma:contentTypeVersion="14" ma:contentTypeDescription="Crée un document." ma:contentTypeScope="" ma:versionID="f8f3088cc151314668010bd3d1ebd191">
  <xsd:schema xmlns:xsd="http://www.w3.org/2001/XMLSchema" xmlns:xs="http://www.w3.org/2001/XMLSchema" xmlns:p="http://schemas.microsoft.com/office/2006/metadata/properties" xmlns:ns2="ca193537-8ed5-4178-8d6c-86512374db17" xmlns:ns3="ea5c7722-b148-478d-bf92-19278a1f3b75" targetNamespace="http://schemas.microsoft.com/office/2006/metadata/properties" ma:root="true" ma:fieldsID="6abd4d9da1005cd61473cbcb6cf8e608" ns2:_="" ns3:_="">
    <xsd:import namespace="ca193537-8ed5-4178-8d6c-86512374db17"/>
    <xsd:import namespace="ea5c7722-b148-478d-bf92-19278a1f3b7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193537-8ed5-4178-8d6c-86512374db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2e08d889-0fa5-4272-95a6-95503137980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5c7722-b148-478d-bf92-19278a1f3b75"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cebe67e-e85f-4f08-8b70-95c217e28fd0}" ma:internalName="TaxCatchAll" ma:showField="CatchAllData" ma:web="ea5c7722-b148-478d-bf92-19278a1f3b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a5c7722-b148-478d-bf92-19278a1f3b75" xsi:nil="true"/>
    <lcf76f155ced4ddcb4097134ff3c332f xmlns="ca193537-8ed5-4178-8d6c-86512374db1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4E5485-EDC1-4965-91C6-570575B9D1F5}"/>
</file>

<file path=customXml/itemProps2.xml><?xml version="1.0" encoding="utf-8"?>
<ds:datastoreItem xmlns:ds="http://schemas.openxmlformats.org/officeDocument/2006/customXml" ds:itemID="{E7387063-4F10-4F2E-A782-175C26EF775C}"/>
</file>

<file path=customXml/itemProps3.xml><?xml version="1.0" encoding="utf-8"?>
<ds:datastoreItem xmlns:ds="http://schemas.openxmlformats.org/officeDocument/2006/customXml" ds:itemID="{6A575881-1E2F-401F-8E4C-879228FCC4ED}"/>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ZMChrome</vt:lpwstr>
  </property>
  <property fmtid="{D5CDD505-2E9C-101B-9397-08002B2CF9AE}" pid="3" name="SizeBefore">
    <vt:lpwstr>1878534</vt:lpwstr>
  </property>
  <property fmtid="{D5CDD505-2E9C-101B-9397-08002B2CF9AE}" pid="4" name="OptimizationTime">
    <vt:lpwstr>20220930_1036</vt:lpwstr>
  </property>
</Properties>
</file>

<file path=docProps/app.xml><?xml version="1.0" encoding="utf-8"?>
<Properties xmlns="http://schemas.openxmlformats.org/officeDocument/2006/extended-properties" xmlns:vt="http://schemas.openxmlformats.org/officeDocument/2006/docPropsVTypes">
  <TotalTime>22947</TotalTime>
  <Words>3967</Words>
  <Application>Microsoft Office PowerPoint</Application>
  <PresentationFormat>Affichage à l'écran (4:3)</PresentationFormat>
  <Paragraphs>472</Paragraphs>
  <Slides>23</Slides>
  <Notes>19</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23</vt:i4>
      </vt:variant>
    </vt:vector>
  </HeadingPairs>
  <TitlesOfParts>
    <vt:vector size="38" baseType="lpstr">
      <vt:lpstr>MS PGothic</vt:lpstr>
      <vt:lpstr>游ゴシック</vt:lpstr>
      <vt:lpstr>Arial</vt:lpstr>
      <vt:lpstr>Calibri</vt:lpstr>
      <vt:lpstr>Calibri Light</vt:lpstr>
      <vt:lpstr>Century Gothic</vt:lpstr>
      <vt:lpstr>Courier New</vt:lpstr>
      <vt:lpstr>Nexa Bold</vt:lpstr>
      <vt:lpstr>Times New Roman</vt:lpstr>
      <vt:lpstr>Verdana</vt:lpstr>
      <vt:lpstr>Wingdings</vt:lpstr>
      <vt:lpstr>Wingdings 3</vt:lpstr>
      <vt:lpstr>ヒラギノ角ゴ Pro W3</vt:lpstr>
      <vt:lpstr>Thème Office</vt:lpstr>
      <vt:lpstr>1_Agefiph</vt:lpstr>
      <vt:lpstr>Présentation PowerPoint</vt:lpstr>
      <vt:lpstr>Sommaire</vt:lpstr>
      <vt:lpstr>Quelques dates  </vt:lpstr>
      <vt:lpstr>Missions et organisation de l’Agefiph    Agir pour conjuguer emploi et handicap</vt:lpstr>
      <vt:lpstr>Agir pour conjuguer emploi et handicap</vt:lpstr>
      <vt:lpstr>Sommaire</vt:lpstr>
      <vt:lpstr>L’offre de services</vt:lpstr>
      <vt:lpstr>Le périmètre de l’offre : Qui sont les bénéficiaires ?</vt:lpstr>
      <vt:lpstr>Architecture de l’offre de services de l’Agefiph</vt:lpstr>
      <vt:lpstr>Des accompagnements et des aides aux personnes handicapées et aux entreprises pour  : </vt:lpstr>
      <vt:lpstr>Les accompagnements mobilisables en direct</vt:lpstr>
      <vt:lpstr>Les accompagnements mobilisables sur prescription</vt:lpstr>
      <vt:lpstr>Pour les entreprises, des aides mobilisables au regard du besoin, tout au long du parcours </vt:lpstr>
      <vt:lpstr>Les aides aux entreprises </vt:lpstr>
      <vt:lpstr>Pour la personne, des aides pour favoriser l’autonomie</vt:lpstr>
      <vt:lpstr>Les aides aux personnes en situation de handicap (solutions compensatoires)</vt:lpstr>
      <vt:lpstr>Les aides aux personnes en situation de handicap (maintien en emploi)</vt:lpstr>
      <vt:lpstr>Sommaire</vt:lpstr>
      <vt:lpstr>Liens utiles</vt:lpstr>
      <vt:lpstr>Présentation PowerPoint</vt:lpstr>
      <vt:lpstr>Présentation PowerPoint</vt:lpstr>
      <vt:lpstr>Présentation PowerPoint</vt:lpstr>
      <vt:lpstr> 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Christelle Breton</dc:creator>
  <cp:lastModifiedBy>Marie-Pierre Grillot</cp:lastModifiedBy>
  <cp:revision>580</cp:revision>
  <cp:lastPrinted>2020-10-05T14:42:23Z</cp:lastPrinted>
  <dcterms:created xsi:type="dcterms:W3CDTF">2019-01-09T16:07:25Z</dcterms:created>
  <dcterms:modified xsi:type="dcterms:W3CDTF">2022-09-30T08:35:37Z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0x0101005782F7E97B32BB4DA8A2A018D0B40EF1</vt:lpwstr>
  </property>
  <property fmtid="{D5CDD505-2E9C-101B-9397-08002B2CF9AE}" pid="3" name="MediaServiceImageTags">
    <vt:lpwstr/>
  </property>
</Properties>
</file>